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slides/slide47.xml" ContentType="application/vnd.openxmlformats-officedocument.presentationml.slide+xml"/>
  <Override PartName="/ppt/presentation.xml" ContentType="application/vnd.openxmlformats-officedocument.presentationml.presentation.main+xml"/>
  <Override PartName="/ppt/slides/slide46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9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28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8.xml" ContentType="application/vnd.openxmlformats-officedocument.presentationml.slide+xml"/>
  <Override PartName="/ppt/slides/slide43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7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heme/theme7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53"/>
  </p:notesMasterIdLst>
  <p:handoutMasterIdLst>
    <p:handoutMasterId r:id="rId54"/>
  </p:handoutMasterIdLst>
  <p:sldIdLst>
    <p:sldId id="257" r:id="rId6"/>
    <p:sldId id="262" r:id="rId7"/>
    <p:sldId id="259" r:id="rId8"/>
    <p:sldId id="270" r:id="rId9"/>
    <p:sldId id="261" r:id="rId10"/>
    <p:sldId id="308" r:id="rId11"/>
    <p:sldId id="307" r:id="rId12"/>
    <p:sldId id="268" r:id="rId13"/>
    <p:sldId id="265" r:id="rId14"/>
    <p:sldId id="314" r:id="rId15"/>
    <p:sldId id="312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09" r:id="rId24"/>
    <p:sldId id="310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325" r:id="rId36"/>
    <p:sldId id="326" r:id="rId37"/>
    <p:sldId id="301" r:id="rId38"/>
    <p:sldId id="311" r:id="rId39"/>
    <p:sldId id="315" r:id="rId40"/>
    <p:sldId id="319" r:id="rId41"/>
    <p:sldId id="320" r:id="rId42"/>
    <p:sldId id="323" r:id="rId43"/>
    <p:sldId id="324" r:id="rId44"/>
    <p:sldId id="316" r:id="rId45"/>
    <p:sldId id="317" r:id="rId46"/>
    <p:sldId id="318" r:id="rId47"/>
    <p:sldId id="288" r:id="rId48"/>
    <p:sldId id="303" r:id="rId49"/>
    <p:sldId id="291" r:id="rId50"/>
    <p:sldId id="292" r:id="rId51"/>
    <p:sldId id="264" r:id="rId52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6800"/>
    <a:srgbClr val="FFFFFF"/>
    <a:srgbClr val="E6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>
      <p:cViewPr varScale="1">
        <p:scale>
          <a:sx n="83" d="100"/>
          <a:sy n="83" d="100"/>
        </p:scale>
        <p:origin x="84" y="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3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customXml" Target="../customXml/item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Meus%20documentos\COPEL\Carregamento_R&#225;pido_VE\cc1784_copel_dis_eletroposto_rapido_de\00.%20Gestao\Copel_Charging%20Reports_22_07_2019_Rev01%20AB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RECARGAS POR OCORRÊNCIA (kWh)</a:t>
            </a:r>
            <a:endParaRPr lang="pt-BR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'T53-IT1-4317-016 - Curitiba'!$C$2:$C$394</c:f>
              <c:numCache>
                <c:formatCode>dd/mm/yyyy</c:formatCode>
                <c:ptCount val="393"/>
                <c:pt idx="0">
                  <c:v>43186.681250000001</c:v>
                </c:pt>
                <c:pt idx="1">
                  <c:v>43186.686805555553</c:v>
                </c:pt>
                <c:pt idx="2">
                  <c:v>43186.763888888876</c:v>
                </c:pt>
                <c:pt idx="3">
                  <c:v>43186.764583333308</c:v>
                </c:pt>
                <c:pt idx="4">
                  <c:v>43186.764583333308</c:v>
                </c:pt>
                <c:pt idx="5">
                  <c:v>43187.104166666642</c:v>
                </c:pt>
                <c:pt idx="6">
                  <c:v>43187.104861111104</c:v>
                </c:pt>
                <c:pt idx="7">
                  <c:v>43187.743055555555</c:v>
                </c:pt>
                <c:pt idx="8">
                  <c:v>43187.743749999994</c:v>
                </c:pt>
                <c:pt idx="9">
                  <c:v>43187.861111111088</c:v>
                </c:pt>
                <c:pt idx="10">
                  <c:v>43206.618055555562</c:v>
                </c:pt>
                <c:pt idx="11">
                  <c:v>43206.626388888886</c:v>
                </c:pt>
                <c:pt idx="12">
                  <c:v>43206.890277777791</c:v>
                </c:pt>
                <c:pt idx="13">
                  <c:v>43206.908333333333</c:v>
                </c:pt>
                <c:pt idx="14">
                  <c:v>43206.995833333334</c:v>
                </c:pt>
                <c:pt idx="15">
                  <c:v>43206.996527777781</c:v>
                </c:pt>
                <c:pt idx="16">
                  <c:v>43206.99722222222</c:v>
                </c:pt>
                <c:pt idx="17">
                  <c:v>43207.011805555558</c:v>
                </c:pt>
                <c:pt idx="18">
                  <c:v>43207.015277777791</c:v>
                </c:pt>
                <c:pt idx="19">
                  <c:v>43207.674305555556</c:v>
                </c:pt>
                <c:pt idx="20">
                  <c:v>43207.824305555558</c:v>
                </c:pt>
                <c:pt idx="21">
                  <c:v>43207.827777777777</c:v>
                </c:pt>
                <c:pt idx="22">
                  <c:v>43207.830555555563</c:v>
                </c:pt>
                <c:pt idx="23">
                  <c:v>43209.613888888889</c:v>
                </c:pt>
                <c:pt idx="24">
                  <c:v>43209.615277777782</c:v>
                </c:pt>
                <c:pt idx="25">
                  <c:v>43210.854861111111</c:v>
                </c:pt>
                <c:pt idx="26">
                  <c:v>43214.743055555555</c:v>
                </c:pt>
                <c:pt idx="27">
                  <c:v>43217.65</c:v>
                </c:pt>
                <c:pt idx="28">
                  <c:v>43221.927777777775</c:v>
                </c:pt>
                <c:pt idx="29">
                  <c:v>43222.904861111114</c:v>
                </c:pt>
                <c:pt idx="30">
                  <c:v>43223.6</c:v>
                </c:pt>
                <c:pt idx="31">
                  <c:v>43223.632638888892</c:v>
                </c:pt>
                <c:pt idx="32">
                  <c:v>43224.544444444466</c:v>
                </c:pt>
                <c:pt idx="33">
                  <c:v>43224.801388888889</c:v>
                </c:pt>
                <c:pt idx="34">
                  <c:v>43225.95208333333</c:v>
                </c:pt>
                <c:pt idx="35">
                  <c:v>43227.893055555556</c:v>
                </c:pt>
                <c:pt idx="36">
                  <c:v>43230.55694444447</c:v>
                </c:pt>
                <c:pt idx="37">
                  <c:v>43234.728472222225</c:v>
                </c:pt>
                <c:pt idx="38">
                  <c:v>43234.75277777778</c:v>
                </c:pt>
                <c:pt idx="39">
                  <c:v>43236.666666666642</c:v>
                </c:pt>
                <c:pt idx="40">
                  <c:v>43237.619444444441</c:v>
                </c:pt>
                <c:pt idx="41">
                  <c:v>43238.700694444466</c:v>
                </c:pt>
                <c:pt idx="42">
                  <c:v>43238.702777777777</c:v>
                </c:pt>
                <c:pt idx="43">
                  <c:v>43242.563888888886</c:v>
                </c:pt>
                <c:pt idx="44">
                  <c:v>43242.628472222204</c:v>
                </c:pt>
                <c:pt idx="45">
                  <c:v>43242.652777777781</c:v>
                </c:pt>
                <c:pt idx="46">
                  <c:v>43244.890972222223</c:v>
                </c:pt>
                <c:pt idx="47">
                  <c:v>43244.938888888893</c:v>
                </c:pt>
                <c:pt idx="48">
                  <c:v>43245.674305555556</c:v>
                </c:pt>
                <c:pt idx="49">
                  <c:v>43246.702777777777</c:v>
                </c:pt>
                <c:pt idx="50">
                  <c:v>43247.729861111067</c:v>
                </c:pt>
                <c:pt idx="51">
                  <c:v>43248.663194444445</c:v>
                </c:pt>
                <c:pt idx="52">
                  <c:v>43249.958333333343</c:v>
                </c:pt>
                <c:pt idx="53">
                  <c:v>43250.756250000013</c:v>
                </c:pt>
                <c:pt idx="54">
                  <c:v>43251.95208333333</c:v>
                </c:pt>
                <c:pt idx="55">
                  <c:v>43257.60833333333</c:v>
                </c:pt>
                <c:pt idx="56">
                  <c:v>43257.609027777777</c:v>
                </c:pt>
                <c:pt idx="57">
                  <c:v>43257.615277777782</c:v>
                </c:pt>
                <c:pt idx="58">
                  <c:v>43257.617361111079</c:v>
                </c:pt>
                <c:pt idx="59">
                  <c:v>43257.618750000001</c:v>
                </c:pt>
                <c:pt idx="60">
                  <c:v>43257.626388888886</c:v>
                </c:pt>
                <c:pt idx="61">
                  <c:v>43257.627083333296</c:v>
                </c:pt>
                <c:pt idx="62">
                  <c:v>43257.633333333324</c:v>
                </c:pt>
                <c:pt idx="63">
                  <c:v>43257.635416666642</c:v>
                </c:pt>
                <c:pt idx="64">
                  <c:v>43257.636111111104</c:v>
                </c:pt>
                <c:pt idx="65">
                  <c:v>43257.636111111104</c:v>
                </c:pt>
                <c:pt idx="66">
                  <c:v>43257.638888888891</c:v>
                </c:pt>
                <c:pt idx="67">
                  <c:v>43259.538194444467</c:v>
                </c:pt>
                <c:pt idx="68">
                  <c:v>43260.800000000003</c:v>
                </c:pt>
                <c:pt idx="69">
                  <c:v>43262.998611111114</c:v>
                </c:pt>
                <c:pt idx="70">
                  <c:v>43264.466666666645</c:v>
                </c:pt>
                <c:pt idx="71">
                  <c:v>43264.92083333333</c:v>
                </c:pt>
                <c:pt idx="72">
                  <c:v>43265.589583333334</c:v>
                </c:pt>
                <c:pt idx="73">
                  <c:v>43265.71597222222</c:v>
                </c:pt>
                <c:pt idx="74">
                  <c:v>43266.669444444444</c:v>
                </c:pt>
                <c:pt idx="75">
                  <c:v>43267.552777777782</c:v>
                </c:pt>
                <c:pt idx="76">
                  <c:v>43268.968055555553</c:v>
                </c:pt>
                <c:pt idx="77">
                  <c:v>43270.664583333324</c:v>
                </c:pt>
                <c:pt idx="78">
                  <c:v>43271.034722222204</c:v>
                </c:pt>
                <c:pt idx="79">
                  <c:v>43271.551388888889</c:v>
                </c:pt>
                <c:pt idx="80">
                  <c:v>43272.755555555559</c:v>
                </c:pt>
                <c:pt idx="81">
                  <c:v>43272.794444444444</c:v>
                </c:pt>
                <c:pt idx="82">
                  <c:v>43273.990972222222</c:v>
                </c:pt>
                <c:pt idx="83">
                  <c:v>43276.545138888891</c:v>
                </c:pt>
                <c:pt idx="84">
                  <c:v>43276.958333333343</c:v>
                </c:pt>
                <c:pt idx="85">
                  <c:v>43277.376388888893</c:v>
                </c:pt>
                <c:pt idx="86">
                  <c:v>43278.99722222222</c:v>
                </c:pt>
                <c:pt idx="87">
                  <c:v>43280.856944444487</c:v>
                </c:pt>
                <c:pt idx="88">
                  <c:v>43280.85763888892</c:v>
                </c:pt>
                <c:pt idx="89">
                  <c:v>43280.858333333352</c:v>
                </c:pt>
                <c:pt idx="90">
                  <c:v>43280.86041666667</c:v>
                </c:pt>
                <c:pt idx="91">
                  <c:v>43280.863888888889</c:v>
                </c:pt>
                <c:pt idx="92">
                  <c:v>43280.888194444487</c:v>
                </c:pt>
                <c:pt idx="93">
                  <c:v>43283.813888888893</c:v>
                </c:pt>
                <c:pt idx="94">
                  <c:v>43284.909722222204</c:v>
                </c:pt>
                <c:pt idx="95">
                  <c:v>43285.972916666666</c:v>
                </c:pt>
                <c:pt idx="96">
                  <c:v>43287.758333333331</c:v>
                </c:pt>
                <c:pt idx="97">
                  <c:v>43291.652777777781</c:v>
                </c:pt>
                <c:pt idx="98">
                  <c:v>43291.88888888892</c:v>
                </c:pt>
                <c:pt idx="99">
                  <c:v>43292.663194444445</c:v>
                </c:pt>
                <c:pt idx="100">
                  <c:v>43293.943055555559</c:v>
                </c:pt>
                <c:pt idx="101">
                  <c:v>43294.811111111114</c:v>
                </c:pt>
                <c:pt idx="102">
                  <c:v>43294.829861111088</c:v>
                </c:pt>
                <c:pt idx="103">
                  <c:v>43299.65</c:v>
                </c:pt>
                <c:pt idx="104">
                  <c:v>43300.606944444466</c:v>
                </c:pt>
                <c:pt idx="105">
                  <c:v>43300.940972222219</c:v>
                </c:pt>
                <c:pt idx="106">
                  <c:v>43303.59652777778</c:v>
                </c:pt>
                <c:pt idx="107">
                  <c:v>43304.879861111105</c:v>
                </c:pt>
                <c:pt idx="108">
                  <c:v>43304.879861111105</c:v>
                </c:pt>
                <c:pt idx="109">
                  <c:v>43304.965277777781</c:v>
                </c:pt>
                <c:pt idx="110">
                  <c:v>43305.618055555562</c:v>
                </c:pt>
                <c:pt idx="111">
                  <c:v>43305.804861111108</c:v>
                </c:pt>
                <c:pt idx="112">
                  <c:v>43305.804861111108</c:v>
                </c:pt>
                <c:pt idx="113">
                  <c:v>43305.816666666666</c:v>
                </c:pt>
                <c:pt idx="114">
                  <c:v>43305.817361111105</c:v>
                </c:pt>
                <c:pt idx="115">
                  <c:v>43305.818055555588</c:v>
                </c:pt>
                <c:pt idx="116">
                  <c:v>43305.818055555588</c:v>
                </c:pt>
                <c:pt idx="117">
                  <c:v>43305.818750000013</c:v>
                </c:pt>
                <c:pt idx="118">
                  <c:v>43305.818750000013</c:v>
                </c:pt>
                <c:pt idx="119">
                  <c:v>43305.819444444467</c:v>
                </c:pt>
                <c:pt idx="120">
                  <c:v>43305.819444444467</c:v>
                </c:pt>
                <c:pt idx="121">
                  <c:v>43305.820833333331</c:v>
                </c:pt>
                <c:pt idx="122">
                  <c:v>43305.821527777778</c:v>
                </c:pt>
                <c:pt idx="123">
                  <c:v>43305.821527777778</c:v>
                </c:pt>
                <c:pt idx="124">
                  <c:v>43305.825000000004</c:v>
                </c:pt>
                <c:pt idx="125">
                  <c:v>43305.833333333336</c:v>
                </c:pt>
                <c:pt idx="126">
                  <c:v>43305.833333333336</c:v>
                </c:pt>
                <c:pt idx="127">
                  <c:v>43305.834027777782</c:v>
                </c:pt>
                <c:pt idx="128">
                  <c:v>43305.847916666666</c:v>
                </c:pt>
                <c:pt idx="129">
                  <c:v>43306.636111111104</c:v>
                </c:pt>
                <c:pt idx="130">
                  <c:v>43308.685416666645</c:v>
                </c:pt>
                <c:pt idx="131">
                  <c:v>43308.997916666645</c:v>
                </c:pt>
                <c:pt idx="132">
                  <c:v>43311.546527777791</c:v>
                </c:pt>
                <c:pt idx="133">
                  <c:v>43311.546527777791</c:v>
                </c:pt>
                <c:pt idx="134">
                  <c:v>43311.547222222223</c:v>
                </c:pt>
                <c:pt idx="135">
                  <c:v>43312.519444444442</c:v>
                </c:pt>
                <c:pt idx="136">
                  <c:v>43313.666666666642</c:v>
                </c:pt>
                <c:pt idx="137">
                  <c:v>43313.88958333333</c:v>
                </c:pt>
                <c:pt idx="138">
                  <c:v>43313.892361111088</c:v>
                </c:pt>
                <c:pt idx="139">
                  <c:v>43314.604166666642</c:v>
                </c:pt>
                <c:pt idx="140">
                  <c:v>43315.312500000022</c:v>
                </c:pt>
                <c:pt idx="141">
                  <c:v>43315.341666666645</c:v>
                </c:pt>
                <c:pt idx="142">
                  <c:v>43315.570138888892</c:v>
                </c:pt>
                <c:pt idx="143">
                  <c:v>43319.376388888893</c:v>
                </c:pt>
                <c:pt idx="144">
                  <c:v>43320.38958333333</c:v>
                </c:pt>
                <c:pt idx="145">
                  <c:v>43321.445833333331</c:v>
                </c:pt>
                <c:pt idx="146">
                  <c:v>43321.457638888918</c:v>
                </c:pt>
                <c:pt idx="147">
                  <c:v>43321.631249999999</c:v>
                </c:pt>
                <c:pt idx="148">
                  <c:v>43321.945833333331</c:v>
                </c:pt>
                <c:pt idx="149">
                  <c:v>43323.402083333334</c:v>
                </c:pt>
                <c:pt idx="150">
                  <c:v>43327.284722222204</c:v>
                </c:pt>
                <c:pt idx="151">
                  <c:v>43329.347222222219</c:v>
                </c:pt>
                <c:pt idx="152">
                  <c:v>43330.581250000003</c:v>
                </c:pt>
                <c:pt idx="153">
                  <c:v>43332.327777777777</c:v>
                </c:pt>
                <c:pt idx="154">
                  <c:v>43332.329166666634</c:v>
                </c:pt>
                <c:pt idx="155">
                  <c:v>43332.329861111088</c:v>
                </c:pt>
                <c:pt idx="156">
                  <c:v>43332.330555555563</c:v>
                </c:pt>
                <c:pt idx="157">
                  <c:v>43332.352777777793</c:v>
                </c:pt>
                <c:pt idx="158">
                  <c:v>43332.463194444441</c:v>
                </c:pt>
                <c:pt idx="159">
                  <c:v>43332.577083333308</c:v>
                </c:pt>
                <c:pt idx="160">
                  <c:v>43335.286111111105</c:v>
                </c:pt>
                <c:pt idx="161">
                  <c:v>43337.503472222204</c:v>
                </c:pt>
                <c:pt idx="162">
                  <c:v>43338.61041666667</c:v>
                </c:pt>
                <c:pt idx="163">
                  <c:v>43339.609027777777</c:v>
                </c:pt>
                <c:pt idx="164">
                  <c:v>43339.748611111114</c:v>
                </c:pt>
                <c:pt idx="165">
                  <c:v>43341.427083333314</c:v>
                </c:pt>
                <c:pt idx="166">
                  <c:v>43343.460416666654</c:v>
                </c:pt>
                <c:pt idx="167">
                  <c:v>43344.476388888892</c:v>
                </c:pt>
                <c:pt idx="168">
                  <c:v>43345.681250000001</c:v>
                </c:pt>
                <c:pt idx="169">
                  <c:v>43345.684027777781</c:v>
                </c:pt>
                <c:pt idx="170">
                  <c:v>43345.68472222222</c:v>
                </c:pt>
                <c:pt idx="171">
                  <c:v>43345.685416666645</c:v>
                </c:pt>
                <c:pt idx="172">
                  <c:v>43345.686111111114</c:v>
                </c:pt>
                <c:pt idx="173">
                  <c:v>43345.6875</c:v>
                </c:pt>
                <c:pt idx="174">
                  <c:v>43345.688888888893</c:v>
                </c:pt>
                <c:pt idx="175">
                  <c:v>43345.69027777778</c:v>
                </c:pt>
                <c:pt idx="176">
                  <c:v>43345.690972222204</c:v>
                </c:pt>
                <c:pt idx="177">
                  <c:v>43346.292361111067</c:v>
                </c:pt>
                <c:pt idx="178">
                  <c:v>43346.37777777778</c:v>
                </c:pt>
                <c:pt idx="179">
                  <c:v>43346.46597222222</c:v>
                </c:pt>
                <c:pt idx="180">
                  <c:v>43348.272222222222</c:v>
                </c:pt>
                <c:pt idx="181">
                  <c:v>43348.329861111088</c:v>
                </c:pt>
                <c:pt idx="182">
                  <c:v>43348.447916666664</c:v>
                </c:pt>
                <c:pt idx="183">
                  <c:v>43348.599305555537</c:v>
                </c:pt>
                <c:pt idx="184">
                  <c:v>43348.660416666644</c:v>
                </c:pt>
                <c:pt idx="185">
                  <c:v>43348.686805555553</c:v>
                </c:pt>
                <c:pt idx="186">
                  <c:v>43348.704166666634</c:v>
                </c:pt>
                <c:pt idx="187">
                  <c:v>43348.720138888886</c:v>
                </c:pt>
                <c:pt idx="188">
                  <c:v>43349.731944444444</c:v>
                </c:pt>
                <c:pt idx="189">
                  <c:v>43349.732638888891</c:v>
                </c:pt>
                <c:pt idx="190">
                  <c:v>43349.733333333308</c:v>
                </c:pt>
                <c:pt idx="191">
                  <c:v>43349.734027777777</c:v>
                </c:pt>
                <c:pt idx="192">
                  <c:v>43349.743055555555</c:v>
                </c:pt>
                <c:pt idx="193">
                  <c:v>43349.744444444441</c:v>
                </c:pt>
                <c:pt idx="194">
                  <c:v>43350.249305555531</c:v>
                </c:pt>
                <c:pt idx="195">
                  <c:v>43353.68472222222</c:v>
                </c:pt>
                <c:pt idx="196">
                  <c:v>43357.406250000022</c:v>
                </c:pt>
                <c:pt idx="197">
                  <c:v>43361.425694444442</c:v>
                </c:pt>
                <c:pt idx="198">
                  <c:v>43361.427083333314</c:v>
                </c:pt>
                <c:pt idx="199">
                  <c:v>43362.552083333336</c:v>
                </c:pt>
                <c:pt idx="200">
                  <c:v>43364.584027777782</c:v>
                </c:pt>
                <c:pt idx="201">
                  <c:v>43368.447222222232</c:v>
                </c:pt>
                <c:pt idx="202">
                  <c:v>43370.613194444442</c:v>
                </c:pt>
                <c:pt idx="203">
                  <c:v>43370.613194444442</c:v>
                </c:pt>
                <c:pt idx="204">
                  <c:v>43371.613888888889</c:v>
                </c:pt>
                <c:pt idx="205">
                  <c:v>43372.581250000003</c:v>
                </c:pt>
                <c:pt idx="206">
                  <c:v>43374.320138888892</c:v>
                </c:pt>
                <c:pt idx="207">
                  <c:v>43377.402083333334</c:v>
                </c:pt>
                <c:pt idx="208">
                  <c:v>43377.470833333333</c:v>
                </c:pt>
                <c:pt idx="209">
                  <c:v>43377.688888888893</c:v>
                </c:pt>
                <c:pt idx="210">
                  <c:v>43378.370833333342</c:v>
                </c:pt>
                <c:pt idx="211">
                  <c:v>43378.384027777793</c:v>
                </c:pt>
                <c:pt idx="212">
                  <c:v>43378.385416666664</c:v>
                </c:pt>
                <c:pt idx="213">
                  <c:v>43378.601388888885</c:v>
                </c:pt>
                <c:pt idx="214">
                  <c:v>43380.895138888889</c:v>
                </c:pt>
                <c:pt idx="215">
                  <c:v>43381.655555555553</c:v>
                </c:pt>
                <c:pt idx="216">
                  <c:v>43381.706944444442</c:v>
                </c:pt>
                <c:pt idx="217">
                  <c:v>43382.323611111104</c:v>
                </c:pt>
                <c:pt idx="218">
                  <c:v>43382.794444444444</c:v>
                </c:pt>
                <c:pt idx="219">
                  <c:v>43383.287499999999</c:v>
                </c:pt>
                <c:pt idx="220">
                  <c:v>43384.317361111105</c:v>
                </c:pt>
                <c:pt idx="221">
                  <c:v>43384.739583333314</c:v>
                </c:pt>
                <c:pt idx="222">
                  <c:v>43388.656944444476</c:v>
                </c:pt>
                <c:pt idx="223">
                  <c:v>43392.397916666654</c:v>
                </c:pt>
                <c:pt idx="224">
                  <c:v>43394.802083333336</c:v>
                </c:pt>
                <c:pt idx="225">
                  <c:v>43395.332638888918</c:v>
                </c:pt>
                <c:pt idx="226">
                  <c:v>43395.484027777791</c:v>
                </c:pt>
                <c:pt idx="227">
                  <c:v>43398.411805555559</c:v>
                </c:pt>
                <c:pt idx="228">
                  <c:v>43399.754166666644</c:v>
                </c:pt>
                <c:pt idx="229">
                  <c:v>43405.654166666645</c:v>
                </c:pt>
                <c:pt idx="230">
                  <c:v>43409.624305555531</c:v>
                </c:pt>
                <c:pt idx="231">
                  <c:v>43410.536111111105</c:v>
                </c:pt>
                <c:pt idx="232">
                  <c:v>43410.576388888891</c:v>
                </c:pt>
                <c:pt idx="233">
                  <c:v>43410.666666666642</c:v>
                </c:pt>
                <c:pt idx="234">
                  <c:v>43410.666666666642</c:v>
                </c:pt>
                <c:pt idx="235">
                  <c:v>43410.668055555558</c:v>
                </c:pt>
                <c:pt idx="236">
                  <c:v>43410.759027777778</c:v>
                </c:pt>
                <c:pt idx="237">
                  <c:v>43413.417361111104</c:v>
                </c:pt>
                <c:pt idx="238">
                  <c:v>43413.575694444466</c:v>
                </c:pt>
                <c:pt idx="239">
                  <c:v>43415.990972222222</c:v>
                </c:pt>
                <c:pt idx="240">
                  <c:v>43418.631944444445</c:v>
                </c:pt>
                <c:pt idx="241">
                  <c:v>43419.199305555529</c:v>
                </c:pt>
                <c:pt idx="242">
                  <c:v>43426.353472222232</c:v>
                </c:pt>
                <c:pt idx="243">
                  <c:v>43426.35763888892</c:v>
                </c:pt>
                <c:pt idx="244">
                  <c:v>43426.359027777791</c:v>
                </c:pt>
                <c:pt idx="245">
                  <c:v>43426.45208333333</c:v>
                </c:pt>
                <c:pt idx="246">
                  <c:v>43426.477083333324</c:v>
                </c:pt>
                <c:pt idx="247">
                  <c:v>43426.547222222223</c:v>
                </c:pt>
                <c:pt idx="248">
                  <c:v>43432.621527777774</c:v>
                </c:pt>
                <c:pt idx="249">
                  <c:v>43432.656944444476</c:v>
                </c:pt>
                <c:pt idx="250">
                  <c:v>43432.658333333333</c:v>
                </c:pt>
                <c:pt idx="251">
                  <c:v>43432.681250000001</c:v>
                </c:pt>
                <c:pt idx="252">
                  <c:v>43432.688888888893</c:v>
                </c:pt>
                <c:pt idx="253">
                  <c:v>43433.523611111079</c:v>
                </c:pt>
                <c:pt idx="254">
                  <c:v>43433.592361111085</c:v>
                </c:pt>
                <c:pt idx="255">
                  <c:v>43434.476388888892</c:v>
                </c:pt>
                <c:pt idx="256">
                  <c:v>43434.682638888909</c:v>
                </c:pt>
                <c:pt idx="257">
                  <c:v>43435.49722222222</c:v>
                </c:pt>
                <c:pt idx="258">
                  <c:v>43440.620833333334</c:v>
                </c:pt>
                <c:pt idx="259">
                  <c:v>43444.587500000001</c:v>
                </c:pt>
                <c:pt idx="260">
                  <c:v>43444.813888888893</c:v>
                </c:pt>
                <c:pt idx="261">
                  <c:v>43444.822916666664</c:v>
                </c:pt>
                <c:pt idx="262">
                  <c:v>43444.824305555558</c:v>
                </c:pt>
                <c:pt idx="263">
                  <c:v>43444.831944444442</c:v>
                </c:pt>
                <c:pt idx="264">
                  <c:v>43444.833333333336</c:v>
                </c:pt>
                <c:pt idx="265">
                  <c:v>43444.850694444496</c:v>
                </c:pt>
                <c:pt idx="266">
                  <c:v>43444.879861111105</c:v>
                </c:pt>
                <c:pt idx="267">
                  <c:v>43444.924305555556</c:v>
                </c:pt>
                <c:pt idx="268">
                  <c:v>43444.925694444442</c:v>
                </c:pt>
                <c:pt idx="269">
                  <c:v>43444.93472222222</c:v>
                </c:pt>
                <c:pt idx="270">
                  <c:v>43446.959722222222</c:v>
                </c:pt>
                <c:pt idx="271">
                  <c:v>43446.959722222222</c:v>
                </c:pt>
                <c:pt idx="272">
                  <c:v>43447.917361111104</c:v>
                </c:pt>
                <c:pt idx="273">
                  <c:v>43452.55</c:v>
                </c:pt>
                <c:pt idx="274">
                  <c:v>43453.313888888893</c:v>
                </c:pt>
                <c:pt idx="275">
                  <c:v>43453.65069444447</c:v>
                </c:pt>
                <c:pt idx="276">
                  <c:v>43455.490972222222</c:v>
                </c:pt>
                <c:pt idx="277">
                  <c:v>43455.491666666632</c:v>
                </c:pt>
                <c:pt idx="278">
                  <c:v>43467.654166666645</c:v>
                </c:pt>
                <c:pt idx="279">
                  <c:v>43470.658333333333</c:v>
                </c:pt>
                <c:pt idx="280">
                  <c:v>43473.449305555558</c:v>
                </c:pt>
                <c:pt idx="281">
                  <c:v>43474.581250000003</c:v>
                </c:pt>
                <c:pt idx="282">
                  <c:v>43474.636805555558</c:v>
                </c:pt>
                <c:pt idx="283">
                  <c:v>43479.327083333308</c:v>
                </c:pt>
                <c:pt idx="284">
                  <c:v>43479.774999999994</c:v>
                </c:pt>
                <c:pt idx="285">
                  <c:v>43481.314583333333</c:v>
                </c:pt>
                <c:pt idx="286">
                  <c:v>43482.936805555553</c:v>
                </c:pt>
                <c:pt idx="287">
                  <c:v>43483.321527777778</c:v>
                </c:pt>
                <c:pt idx="288">
                  <c:v>43491.350000000013</c:v>
                </c:pt>
                <c:pt idx="289">
                  <c:v>43493.331944444442</c:v>
                </c:pt>
                <c:pt idx="290">
                  <c:v>43493.448611111111</c:v>
                </c:pt>
                <c:pt idx="291">
                  <c:v>43493.640972222223</c:v>
                </c:pt>
                <c:pt idx="292">
                  <c:v>43499.467361111085</c:v>
                </c:pt>
                <c:pt idx="293">
                  <c:v>43499.472222222219</c:v>
                </c:pt>
                <c:pt idx="294">
                  <c:v>43499.487500000003</c:v>
                </c:pt>
                <c:pt idx="295">
                  <c:v>43499.487500000003</c:v>
                </c:pt>
                <c:pt idx="296">
                  <c:v>43499.488888888918</c:v>
                </c:pt>
                <c:pt idx="297">
                  <c:v>43500.381944444467</c:v>
                </c:pt>
                <c:pt idx="298">
                  <c:v>43504.540277777793</c:v>
                </c:pt>
                <c:pt idx="299">
                  <c:v>43508.666666666642</c:v>
                </c:pt>
                <c:pt idx="300">
                  <c:v>43509.346527777801</c:v>
                </c:pt>
                <c:pt idx="301">
                  <c:v>43509.348611111112</c:v>
                </c:pt>
                <c:pt idx="302">
                  <c:v>43509.349305555559</c:v>
                </c:pt>
                <c:pt idx="303">
                  <c:v>43509.350694444496</c:v>
                </c:pt>
                <c:pt idx="304">
                  <c:v>43509.351388888892</c:v>
                </c:pt>
                <c:pt idx="305">
                  <c:v>43509.352777777793</c:v>
                </c:pt>
                <c:pt idx="306">
                  <c:v>43509.354166666664</c:v>
                </c:pt>
                <c:pt idx="307">
                  <c:v>43510.491666666632</c:v>
                </c:pt>
                <c:pt idx="308">
                  <c:v>43510.731944444444</c:v>
                </c:pt>
                <c:pt idx="309">
                  <c:v>43510.733333333308</c:v>
                </c:pt>
                <c:pt idx="310">
                  <c:v>43510.843055555553</c:v>
                </c:pt>
                <c:pt idx="311">
                  <c:v>43510.845833333333</c:v>
                </c:pt>
                <c:pt idx="312">
                  <c:v>43523.435416666645</c:v>
                </c:pt>
                <c:pt idx="313">
                  <c:v>43524.450000000012</c:v>
                </c:pt>
                <c:pt idx="314">
                  <c:v>43535.402777777781</c:v>
                </c:pt>
                <c:pt idx="315">
                  <c:v>43537.42291666667</c:v>
                </c:pt>
                <c:pt idx="316">
                  <c:v>43537.428472222222</c:v>
                </c:pt>
                <c:pt idx="317">
                  <c:v>43538.336111111108</c:v>
                </c:pt>
                <c:pt idx="318">
                  <c:v>43538.459027777782</c:v>
                </c:pt>
                <c:pt idx="319">
                  <c:v>43538.475000000006</c:v>
                </c:pt>
                <c:pt idx="320">
                  <c:v>43538.65347222222</c:v>
                </c:pt>
                <c:pt idx="321">
                  <c:v>43539.402083333334</c:v>
                </c:pt>
                <c:pt idx="322">
                  <c:v>43542.382638888921</c:v>
                </c:pt>
                <c:pt idx="323">
                  <c:v>43542.695138888885</c:v>
                </c:pt>
                <c:pt idx="324">
                  <c:v>43543.334722222222</c:v>
                </c:pt>
                <c:pt idx="325">
                  <c:v>43543.335416666654</c:v>
                </c:pt>
                <c:pt idx="326">
                  <c:v>43543.335416666654</c:v>
                </c:pt>
                <c:pt idx="327">
                  <c:v>43543.336805555562</c:v>
                </c:pt>
                <c:pt idx="328">
                  <c:v>43543.337500000001</c:v>
                </c:pt>
                <c:pt idx="329">
                  <c:v>43543.739583333314</c:v>
                </c:pt>
                <c:pt idx="330">
                  <c:v>43545.318055555588</c:v>
                </c:pt>
                <c:pt idx="331">
                  <c:v>43546.349305555559</c:v>
                </c:pt>
                <c:pt idx="332">
                  <c:v>43546.393749999996</c:v>
                </c:pt>
                <c:pt idx="333">
                  <c:v>43549.363888888889</c:v>
                </c:pt>
                <c:pt idx="334">
                  <c:v>43549.397222222222</c:v>
                </c:pt>
                <c:pt idx="335">
                  <c:v>43549.4</c:v>
                </c:pt>
                <c:pt idx="336">
                  <c:v>43549.579861111088</c:v>
                </c:pt>
                <c:pt idx="337">
                  <c:v>43550.328472222223</c:v>
                </c:pt>
                <c:pt idx="338">
                  <c:v>43550.538194444467</c:v>
                </c:pt>
                <c:pt idx="339">
                  <c:v>43552.383333333331</c:v>
                </c:pt>
                <c:pt idx="340">
                  <c:v>43552.393749999996</c:v>
                </c:pt>
                <c:pt idx="341">
                  <c:v>43552.399305555555</c:v>
                </c:pt>
                <c:pt idx="342">
                  <c:v>43552.411111111105</c:v>
                </c:pt>
                <c:pt idx="343">
                  <c:v>43552.430555555562</c:v>
                </c:pt>
                <c:pt idx="344">
                  <c:v>43553.601388888885</c:v>
                </c:pt>
                <c:pt idx="345">
                  <c:v>43557.343055555553</c:v>
                </c:pt>
                <c:pt idx="346">
                  <c:v>43557.527083333312</c:v>
                </c:pt>
                <c:pt idx="347">
                  <c:v>43558.335416666654</c:v>
                </c:pt>
                <c:pt idx="348">
                  <c:v>43558.609722222202</c:v>
                </c:pt>
                <c:pt idx="349">
                  <c:v>43560.536111111105</c:v>
                </c:pt>
                <c:pt idx="350">
                  <c:v>43560.543749999997</c:v>
                </c:pt>
                <c:pt idx="351">
                  <c:v>43564.59097222222</c:v>
                </c:pt>
                <c:pt idx="352">
                  <c:v>43565.461111111079</c:v>
                </c:pt>
                <c:pt idx="353">
                  <c:v>43569.609027777777</c:v>
                </c:pt>
                <c:pt idx="354">
                  <c:v>43569.609722222202</c:v>
                </c:pt>
                <c:pt idx="355">
                  <c:v>43571.490277777782</c:v>
                </c:pt>
                <c:pt idx="356">
                  <c:v>43571.59652777778</c:v>
                </c:pt>
                <c:pt idx="357">
                  <c:v>43572.571527777778</c:v>
                </c:pt>
                <c:pt idx="358">
                  <c:v>43573.362500000003</c:v>
                </c:pt>
                <c:pt idx="359">
                  <c:v>43579.328472222223</c:v>
                </c:pt>
                <c:pt idx="360">
                  <c:v>43579.665277777778</c:v>
                </c:pt>
                <c:pt idx="361">
                  <c:v>43586.616666666654</c:v>
                </c:pt>
                <c:pt idx="362">
                  <c:v>43594.424305555556</c:v>
                </c:pt>
                <c:pt idx="363">
                  <c:v>43594.486805555563</c:v>
                </c:pt>
                <c:pt idx="364">
                  <c:v>43595.379166666644</c:v>
                </c:pt>
                <c:pt idx="365">
                  <c:v>43596.617361111079</c:v>
                </c:pt>
                <c:pt idx="366">
                  <c:v>43600.448611111111</c:v>
                </c:pt>
                <c:pt idx="367">
                  <c:v>43602.493055555555</c:v>
                </c:pt>
                <c:pt idx="368">
                  <c:v>43602.504861111105</c:v>
                </c:pt>
                <c:pt idx="369">
                  <c:v>43604.340972222242</c:v>
                </c:pt>
                <c:pt idx="370">
                  <c:v>43606.559027777781</c:v>
                </c:pt>
                <c:pt idx="371">
                  <c:v>43607.370138888909</c:v>
                </c:pt>
                <c:pt idx="372">
                  <c:v>43607.481944444466</c:v>
                </c:pt>
                <c:pt idx="373">
                  <c:v>43627.411111111105</c:v>
                </c:pt>
                <c:pt idx="374">
                  <c:v>43627.51666666667</c:v>
                </c:pt>
                <c:pt idx="375">
                  <c:v>43627.527083333312</c:v>
                </c:pt>
                <c:pt idx="376">
                  <c:v>43630.323611111104</c:v>
                </c:pt>
                <c:pt idx="377">
                  <c:v>43630.415972222232</c:v>
                </c:pt>
                <c:pt idx="378">
                  <c:v>43634.379166666644</c:v>
                </c:pt>
                <c:pt idx="379">
                  <c:v>43635.335416666654</c:v>
                </c:pt>
                <c:pt idx="380">
                  <c:v>43637.440972222219</c:v>
                </c:pt>
                <c:pt idx="381">
                  <c:v>43637.470833333333</c:v>
                </c:pt>
                <c:pt idx="382">
                  <c:v>43637.481250000012</c:v>
                </c:pt>
                <c:pt idx="383">
                  <c:v>43637.486111111109</c:v>
                </c:pt>
                <c:pt idx="384">
                  <c:v>43637.5</c:v>
                </c:pt>
                <c:pt idx="385">
                  <c:v>43637.511805555558</c:v>
                </c:pt>
                <c:pt idx="386">
                  <c:v>43644.509027777778</c:v>
                </c:pt>
                <c:pt idx="387">
                  <c:v>43648.397222222222</c:v>
                </c:pt>
                <c:pt idx="388">
                  <c:v>43649.426388888889</c:v>
                </c:pt>
                <c:pt idx="389">
                  <c:v>43663.872222222242</c:v>
                </c:pt>
                <c:pt idx="390">
                  <c:v>43663.872916666667</c:v>
                </c:pt>
                <c:pt idx="391">
                  <c:v>43663.876388888893</c:v>
                </c:pt>
                <c:pt idx="392">
                  <c:v>43667.560416666645</c:v>
                </c:pt>
              </c:numCache>
            </c:numRef>
          </c:cat>
          <c:val>
            <c:numRef>
              <c:f>'T53-IT1-4317-016 - Curitiba'!$E$2:$E$394</c:f>
              <c:numCache>
                <c:formatCode>General</c:formatCode>
                <c:ptCount val="393"/>
                <c:pt idx="0">
                  <c:v>4.0000000000000022E-2</c:v>
                </c:pt>
                <c:pt idx="1">
                  <c:v>11.57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13.84</c:v>
                </c:pt>
                <c:pt idx="9">
                  <c:v>9.39</c:v>
                </c:pt>
                <c:pt idx="10">
                  <c:v>4.3199999999999985</c:v>
                </c:pt>
                <c:pt idx="11">
                  <c:v>4.13</c:v>
                </c:pt>
                <c:pt idx="12">
                  <c:v>4.01</c:v>
                </c:pt>
                <c:pt idx="13">
                  <c:v>1.0900000000000001</c:v>
                </c:pt>
                <c:pt idx="14">
                  <c:v>0</c:v>
                </c:pt>
                <c:pt idx="15">
                  <c:v>0</c:v>
                </c:pt>
                <c:pt idx="16">
                  <c:v>0.94000000000000028</c:v>
                </c:pt>
                <c:pt idx="17">
                  <c:v>2.19</c:v>
                </c:pt>
                <c:pt idx="18">
                  <c:v>6.1</c:v>
                </c:pt>
                <c:pt idx="19">
                  <c:v>0.9600000000000003</c:v>
                </c:pt>
                <c:pt idx="20">
                  <c:v>0.99</c:v>
                </c:pt>
                <c:pt idx="21">
                  <c:v>1.6700000000000006</c:v>
                </c:pt>
                <c:pt idx="22">
                  <c:v>13.09</c:v>
                </c:pt>
                <c:pt idx="23">
                  <c:v>0</c:v>
                </c:pt>
                <c:pt idx="24">
                  <c:v>7.34</c:v>
                </c:pt>
                <c:pt idx="25">
                  <c:v>0.38000000000000017</c:v>
                </c:pt>
                <c:pt idx="26">
                  <c:v>1.22</c:v>
                </c:pt>
                <c:pt idx="27">
                  <c:v>0.76000000000000034</c:v>
                </c:pt>
                <c:pt idx="28">
                  <c:v>7.1099999999999985</c:v>
                </c:pt>
                <c:pt idx="29">
                  <c:v>9.4700000000000006</c:v>
                </c:pt>
                <c:pt idx="30">
                  <c:v>4.17</c:v>
                </c:pt>
                <c:pt idx="31">
                  <c:v>3.05</c:v>
                </c:pt>
                <c:pt idx="32">
                  <c:v>5.41</c:v>
                </c:pt>
                <c:pt idx="33">
                  <c:v>9.2900000000000009</c:v>
                </c:pt>
                <c:pt idx="34">
                  <c:v>18.7</c:v>
                </c:pt>
                <c:pt idx="35">
                  <c:v>2.3199999999999985</c:v>
                </c:pt>
                <c:pt idx="36">
                  <c:v>2.34</c:v>
                </c:pt>
                <c:pt idx="37">
                  <c:v>9.350000000000005</c:v>
                </c:pt>
                <c:pt idx="38">
                  <c:v>0.2</c:v>
                </c:pt>
                <c:pt idx="39">
                  <c:v>0.25</c:v>
                </c:pt>
                <c:pt idx="40">
                  <c:v>0.8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7.76</c:v>
                </c:pt>
                <c:pt idx="45">
                  <c:v>4.18</c:v>
                </c:pt>
                <c:pt idx="46">
                  <c:v>6.59</c:v>
                </c:pt>
                <c:pt idx="47">
                  <c:v>10.51</c:v>
                </c:pt>
                <c:pt idx="48">
                  <c:v>4.04</c:v>
                </c:pt>
                <c:pt idx="49">
                  <c:v>7.42</c:v>
                </c:pt>
                <c:pt idx="50">
                  <c:v>11.65</c:v>
                </c:pt>
                <c:pt idx="51">
                  <c:v>11.89</c:v>
                </c:pt>
                <c:pt idx="52">
                  <c:v>11.860000000000005</c:v>
                </c:pt>
                <c:pt idx="53">
                  <c:v>9.9700000000000006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0.16</c:v>
                </c:pt>
                <c:pt idx="63">
                  <c:v>0.05</c:v>
                </c:pt>
                <c:pt idx="64">
                  <c:v>0</c:v>
                </c:pt>
                <c:pt idx="65">
                  <c:v>0</c:v>
                </c:pt>
                <c:pt idx="66">
                  <c:v>0.45</c:v>
                </c:pt>
                <c:pt idx="67">
                  <c:v>4.91</c:v>
                </c:pt>
                <c:pt idx="68">
                  <c:v>11.94</c:v>
                </c:pt>
                <c:pt idx="69">
                  <c:v>18.5</c:v>
                </c:pt>
                <c:pt idx="70">
                  <c:v>7.6199999999999974</c:v>
                </c:pt>
                <c:pt idx="71">
                  <c:v>2.7800000000000002</c:v>
                </c:pt>
                <c:pt idx="72">
                  <c:v>0.4</c:v>
                </c:pt>
                <c:pt idx="73">
                  <c:v>11.17</c:v>
                </c:pt>
                <c:pt idx="74">
                  <c:v>0.28000000000000008</c:v>
                </c:pt>
                <c:pt idx="75">
                  <c:v>14.59</c:v>
                </c:pt>
                <c:pt idx="76">
                  <c:v>5.18</c:v>
                </c:pt>
                <c:pt idx="77">
                  <c:v>0</c:v>
                </c:pt>
                <c:pt idx="78">
                  <c:v>13.57</c:v>
                </c:pt>
                <c:pt idx="79">
                  <c:v>3.38</c:v>
                </c:pt>
                <c:pt idx="80">
                  <c:v>6.98</c:v>
                </c:pt>
                <c:pt idx="81">
                  <c:v>14.719999999999999</c:v>
                </c:pt>
                <c:pt idx="82">
                  <c:v>9.6</c:v>
                </c:pt>
                <c:pt idx="83">
                  <c:v>1.6300000000000001</c:v>
                </c:pt>
                <c:pt idx="84">
                  <c:v>7.6599999999999975</c:v>
                </c:pt>
                <c:pt idx="85">
                  <c:v>0</c:v>
                </c:pt>
                <c:pt idx="86">
                  <c:v>4.49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2.52</c:v>
                </c:pt>
                <c:pt idx="93">
                  <c:v>16</c:v>
                </c:pt>
                <c:pt idx="94">
                  <c:v>8.01</c:v>
                </c:pt>
                <c:pt idx="95">
                  <c:v>8.3000000000000007</c:v>
                </c:pt>
                <c:pt idx="96">
                  <c:v>0.92</c:v>
                </c:pt>
                <c:pt idx="97">
                  <c:v>3.51</c:v>
                </c:pt>
                <c:pt idx="98">
                  <c:v>5.75</c:v>
                </c:pt>
                <c:pt idx="99">
                  <c:v>0</c:v>
                </c:pt>
                <c:pt idx="100">
                  <c:v>6.98</c:v>
                </c:pt>
                <c:pt idx="101">
                  <c:v>2.0499999999999998</c:v>
                </c:pt>
                <c:pt idx="102">
                  <c:v>3.94</c:v>
                </c:pt>
                <c:pt idx="103">
                  <c:v>0</c:v>
                </c:pt>
                <c:pt idx="104">
                  <c:v>0</c:v>
                </c:pt>
                <c:pt idx="105">
                  <c:v>7.95</c:v>
                </c:pt>
                <c:pt idx="106">
                  <c:v>0.66000000000000036</c:v>
                </c:pt>
                <c:pt idx="107">
                  <c:v>0</c:v>
                </c:pt>
                <c:pt idx="108">
                  <c:v>46.65</c:v>
                </c:pt>
                <c:pt idx="109">
                  <c:v>5.1599999999999975</c:v>
                </c:pt>
                <c:pt idx="110">
                  <c:v>11.33</c:v>
                </c:pt>
                <c:pt idx="111">
                  <c:v>0.1</c:v>
                </c:pt>
                <c:pt idx="112">
                  <c:v>7.63</c:v>
                </c:pt>
                <c:pt idx="113">
                  <c:v>1.1399999999999992</c:v>
                </c:pt>
                <c:pt idx="114">
                  <c:v>0</c:v>
                </c:pt>
                <c:pt idx="115">
                  <c:v>4.0000000000000022E-2</c:v>
                </c:pt>
                <c:pt idx="116">
                  <c:v>0</c:v>
                </c:pt>
                <c:pt idx="117">
                  <c:v>0</c:v>
                </c:pt>
                <c:pt idx="118">
                  <c:v>2.15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0.15000000000000008</c:v>
                </c:pt>
                <c:pt idx="123">
                  <c:v>7</c:v>
                </c:pt>
                <c:pt idx="124">
                  <c:v>0</c:v>
                </c:pt>
                <c:pt idx="125">
                  <c:v>0</c:v>
                </c:pt>
                <c:pt idx="126">
                  <c:v>2.16</c:v>
                </c:pt>
                <c:pt idx="127">
                  <c:v>0.89</c:v>
                </c:pt>
                <c:pt idx="128">
                  <c:v>1.1499999999999992</c:v>
                </c:pt>
                <c:pt idx="129">
                  <c:v>10.62</c:v>
                </c:pt>
                <c:pt idx="130">
                  <c:v>12.67</c:v>
                </c:pt>
                <c:pt idx="131">
                  <c:v>13.51</c:v>
                </c:pt>
                <c:pt idx="132">
                  <c:v>0</c:v>
                </c:pt>
                <c:pt idx="133">
                  <c:v>0</c:v>
                </c:pt>
                <c:pt idx="134">
                  <c:v>7.49</c:v>
                </c:pt>
                <c:pt idx="135">
                  <c:v>8.82</c:v>
                </c:pt>
                <c:pt idx="136">
                  <c:v>2.0099999999999998</c:v>
                </c:pt>
                <c:pt idx="137">
                  <c:v>0.22</c:v>
                </c:pt>
                <c:pt idx="138">
                  <c:v>0.44</c:v>
                </c:pt>
                <c:pt idx="139">
                  <c:v>0</c:v>
                </c:pt>
                <c:pt idx="140">
                  <c:v>10.99</c:v>
                </c:pt>
                <c:pt idx="141">
                  <c:v>6.1599999999999975</c:v>
                </c:pt>
                <c:pt idx="142">
                  <c:v>1.49</c:v>
                </c:pt>
                <c:pt idx="143">
                  <c:v>4.88</c:v>
                </c:pt>
                <c:pt idx="144">
                  <c:v>8.93</c:v>
                </c:pt>
                <c:pt idx="145">
                  <c:v>6.6</c:v>
                </c:pt>
                <c:pt idx="146">
                  <c:v>3.11</c:v>
                </c:pt>
                <c:pt idx="147">
                  <c:v>3.14</c:v>
                </c:pt>
                <c:pt idx="148">
                  <c:v>8.1399999999999988</c:v>
                </c:pt>
                <c:pt idx="149">
                  <c:v>14.56</c:v>
                </c:pt>
                <c:pt idx="150">
                  <c:v>6.6</c:v>
                </c:pt>
                <c:pt idx="151">
                  <c:v>2.5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3.25</c:v>
                </c:pt>
                <c:pt idx="158">
                  <c:v>17.43</c:v>
                </c:pt>
                <c:pt idx="159">
                  <c:v>0</c:v>
                </c:pt>
                <c:pt idx="160">
                  <c:v>8.9</c:v>
                </c:pt>
                <c:pt idx="161">
                  <c:v>3.92</c:v>
                </c:pt>
                <c:pt idx="162">
                  <c:v>12.51</c:v>
                </c:pt>
                <c:pt idx="163">
                  <c:v>7.48</c:v>
                </c:pt>
                <c:pt idx="164">
                  <c:v>7.38</c:v>
                </c:pt>
                <c:pt idx="165">
                  <c:v>2.8299999999999987</c:v>
                </c:pt>
                <c:pt idx="166">
                  <c:v>49.28</c:v>
                </c:pt>
                <c:pt idx="167">
                  <c:v>0.74000000000000032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2.2599999999999998</c:v>
                </c:pt>
                <c:pt idx="180">
                  <c:v>3</c:v>
                </c:pt>
                <c:pt idx="181">
                  <c:v>5.29</c:v>
                </c:pt>
                <c:pt idx="182">
                  <c:v>13.02</c:v>
                </c:pt>
                <c:pt idx="183">
                  <c:v>0</c:v>
                </c:pt>
                <c:pt idx="184">
                  <c:v>0.83000000000000029</c:v>
                </c:pt>
                <c:pt idx="185">
                  <c:v>3.3699999999999997</c:v>
                </c:pt>
                <c:pt idx="186">
                  <c:v>0.38000000000000017</c:v>
                </c:pt>
                <c:pt idx="187">
                  <c:v>0.61000000000000032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64.069999999999993</c:v>
                </c:pt>
                <c:pt idx="194">
                  <c:v>1.57</c:v>
                </c:pt>
                <c:pt idx="195">
                  <c:v>4.2300000000000004</c:v>
                </c:pt>
                <c:pt idx="196">
                  <c:v>2.3099999999999987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8.7100000000000009</c:v>
                </c:pt>
                <c:pt idx="201">
                  <c:v>6.08</c:v>
                </c:pt>
                <c:pt idx="202">
                  <c:v>0</c:v>
                </c:pt>
                <c:pt idx="203">
                  <c:v>15.3</c:v>
                </c:pt>
                <c:pt idx="204">
                  <c:v>6.9300000000000024</c:v>
                </c:pt>
                <c:pt idx="205">
                  <c:v>17.32</c:v>
                </c:pt>
                <c:pt idx="206">
                  <c:v>2.7</c:v>
                </c:pt>
                <c:pt idx="207">
                  <c:v>4.42</c:v>
                </c:pt>
                <c:pt idx="208">
                  <c:v>0</c:v>
                </c:pt>
                <c:pt idx="209">
                  <c:v>0.4</c:v>
                </c:pt>
                <c:pt idx="210">
                  <c:v>9.16</c:v>
                </c:pt>
                <c:pt idx="211">
                  <c:v>2.0000000000000011E-2</c:v>
                </c:pt>
                <c:pt idx="212">
                  <c:v>1.0000000000000005E-2</c:v>
                </c:pt>
                <c:pt idx="213">
                  <c:v>6.4</c:v>
                </c:pt>
                <c:pt idx="214">
                  <c:v>9.8700000000000028</c:v>
                </c:pt>
                <c:pt idx="215">
                  <c:v>11.81</c:v>
                </c:pt>
                <c:pt idx="216">
                  <c:v>4.99</c:v>
                </c:pt>
                <c:pt idx="217">
                  <c:v>6.23</c:v>
                </c:pt>
                <c:pt idx="218">
                  <c:v>6.83</c:v>
                </c:pt>
                <c:pt idx="219">
                  <c:v>8.11</c:v>
                </c:pt>
                <c:pt idx="220">
                  <c:v>5.9300000000000024</c:v>
                </c:pt>
                <c:pt idx="221">
                  <c:v>5.13</c:v>
                </c:pt>
                <c:pt idx="222">
                  <c:v>17.510000000000005</c:v>
                </c:pt>
                <c:pt idx="223">
                  <c:v>3.77</c:v>
                </c:pt>
                <c:pt idx="224">
                  <c:v>9.59</c:v>
                </c:pt>
                <c:pt idx="225">
                  <c:v>6.34</c:v>
                </c:pt>
                <c:pt idx="226">
                  <c:v>14.68</c:v>
                </c:pt>
                <c:pt idx="227">
                  <c:v>1.75</c:v>
                </c:pt>
                <c:pt idx="228">
                  <c:v>10.88</c:v>
                </c:pt>
                <c:pt idx="229">
                  <c:v>3.22</c:v>
                </c:pt>
                <c:pt idx="230">
                  <c:v>0</c:v>
                </c:pt>
                <c:pt idx="231">
                  <c:v>7.59</c:v>
                </c:pt>
                <c:pt idx="232">
                  <c:v>0</c:v>
                </c:pt>
                <c:pt idx="233">
                  <c:v>0.36000000000000015</c:v>
                </c:pt>
                <c:pt idx="234">
                  <c:v>43.89</c:v>
                </c:pt>
                <c:pt idx="235">
                  <c:v>0</c:v>
                </c:pt>
                <c:pt idx="236">
                  <c:v>5.41</c:v>
                </c:pt>
                <c:pt idx="237">
                  <c:v>0</c:v>
                </c:pt>
                <c:pt idx="238">
                  <c:v>6.4</c:v>
                </c:pt>
                <c:pt idx="239">
                  <c:v>54.05</c:v>
                </c:pt>
                <c:pt idx="240">
                  <c:v>4.9700000000000024</c:v>
                </c:pt>
                <c:pt idx="241">
                  <c:v>73.709999999999994</c:v>
                </c:pt>
                <c:pt idx="242">
                  <c:v>0</c:v>
                </c:pt>
                <c:pt idx="243">
                  <c:v>0</c:v>
                </c:pt>
                <c:pt idx="244">
                  <c:v>1</c:v>
                </c:pt>
                <c:pt idx="245">
                  <c:v>1.81</c:v>
                </c:pt>
                <c:pt idx="246">
                  <c:v>0</c:v>
                </c:pt>
                <c:pt idx="247">
                  <c:v>8.92</c:v>
                </c:pt>
                <c:pt idx="248">
                  <c:v>15.739999999999998</c:v>
                </c:pt>
                <c:pt idx="249">
                  <c:v>0</c:v>
                </c:pt>
                <c:pt idx="250">
                  <c:v>5.01</c:v>
                </c:pt>
                <c:pt idx="251">
                  <c:v>0.61000000000000032</c:v>
                </c:pt>
                <c:pt idx="252">
                  <c:v>0.2</c:v>
                </c:pt>
                <c:pt idx="253">
                  <c:v>12.639999999999999</c:v>
                </c:pt>
                <c:pt idx="254">
                  <c:v>5.4300000000000024</c:v>
                </c:pt>
                <c:pt idx="255">
                  <c:v>2.8699999999999997</c:v>
                </c:pt>
                <c:pt idx="256">
                  <c:v>13.04</c:v>
                </c:pt>
                <c:pt idx="257">
                  <c:v>14.1</c:v>
                </c:pt>
                <c:pt idx="258">
                  <c:v>5.34</c:v>
                </c:pt>
                <c:pt idx="259">
                  <c:v>0</c:v>
                </c:pt>
                <c:pt idx="260">
                  <c:v>2.4299999999999997</c:v>
                </c:pt>
                <c:pt idx="261">
                  <c:v>0.19</c:v>
                </c:pt>
                <c:pt idx="262">
                  <c:v>3.22</c:v>
                </c:pt>
                <c:pt idx="263">
                  <c:v>5.89</c:v>
                </c:pt>
                <c:pt idx="264">
                  <c:v>8.09</c:v>
                </c:pt>
                <c:pt idx="265">
                  <c:v>22.22</c:v>
                </c:pt>
                <c:pt idx="266">
                  <c:v>33.04</c:v>
                </c:pt>
                <c:pt idx="267">
                  <c:v>0.2</c:v>
                </c:pt>
                <c:pt idx="268">
                  <c:v>0.86000000000000032</c:v>
                </c:pt>
                <c:pt idx="269">
                  <c:v>0.37000000000000016</c:v>
                </c:pt>
                <c:pt idx="270">
                  <c:v>16.04</c:v>
                </c:pt>
                <c:pt idx="271">
                  <c:v>15.28</c:v>
                </c:pt>
                <c:pt idx="272">
                  <c:v>0.61000000000000032</c:v>
                </c:pt>
                <c:pt idx="273">
                  <c:v>11.65</c:v>
                </c:pt>
                <c:pt idx="274">
                  <c:v>0.53</c:v>
                </c:pt>
                <c:pt idx="275">
                  <c:v>17.73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3.9499999999999997</c:v>
                </c:pt>
                <c:pt idx="280">
                  <c:v>6.1599999999999975</c:v>
                </c:pt>
                <c:pt idx="281">
                  <c:v>1.01</c:v>
                </c:pt>
                <c:pt idx="282">
                  <c:v>0.1</c:v>
                </c:pt>
                <c:pt idx="283">
                  <c:v>7.6099999999999985</c:v>
                </c:pt>
                <c:pt idx="284">
                  <c:v>8.7800000000000011</c:v>
                </c:pt>
                <c:pt idx="285">
                  <c:v>5.8</c:v>
                </c:pt>
                <c:pt idx="286">
                  <c:v>16.05</c:v>
                </c:pt>
                <c:pt idx="287">
                  <c:v>0.17</c:v>
                </c:pt>
                <c:pt idx="288">
                  <c:v>6.01</c:v>
                </c:pt>
                <c:pt idx="289">
                  <c:v>1.79</c:v>
                </c:pt>
                <c:pt idx="290">
                  <c:v>8.1399999999999988</c:v>
                </c:pt>
                <c:pt idx="291">
                  <c:v>4.17</c:v>
                </c:pt>
                <c:pt idx="292">
                  <c:v>0.5</c:v>
                </c:pt>
                <c:pt idx="293">
                  <c:v>2.1800000000000002</c:v>
                </c:pt>
                <c:pt idx="294">
                  <c:v>0</c:v>
                </c:pt>
                <c:pt idx="295">
                  <c:v>0</c:v>
                </c:pt>
                <c:pt idx="296">
                  <c:v>1.42</c:v>
                </c:pt>
                <c:pt idx="297">
                  <c:v>0.70000000000000029</c:v>
                </c:pt>
                <c:pt idx="298">
                  <c:v>16.77999999999999</c:v>
                </c:pt>
                <c:pt idx="299">
                  <c:v>9.620000000000001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4.91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6.75</c:v>
                </c:pt>
                <c:pt idx="313">
                  <c:v>0.88</c:v>
                </c:pt>
                <c:pt idx="314">
                  <c:v>1.25</c:v>
                </c:pt>
                <c:pt idx="315">
                  <c:v>1.57</c:v>
                </c:pt>
                <c:pt idx="316">
                  <c:v>0.13</c:v>
                </c:pt>
                <c:pt idx="317">
                  <c:v>2.8299999999999987</c:v>
                </c:pt>
                <c:pt idx="318">
                  <c:v>9.9700000000000006</c:v>
                </c:pt>
                <c:pt idx="319">
                  <c:v>7.85</c:v>
                </c:pt>
                <c:pt idx="320">
                  <c:v>3.9099999999999997</c:v>
                </c:pt>
                <c:pt idx="321">
                  <c:v>3.3099999999999987</c:v>
                </c:pt>
                <c:pt idx="322">
                  <c:v>5.7700000000000014</c:v>
                </c:pt>
                <c:pt idx="323">
                  <c:v>2.2000000000000002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4.0000000000000022E-2</c:v>
                </c:pt>
                <c:pt idx="329">
                  <c:v>16.66</c:v>
                </c:pt>
                <c:pt idx="330">
                  <c:v>4.37</c:v>
                </c:pt>
                <c:pt idx="331">
                  <c:v>5.39</c:v>
                </c:pt>
                <c:pt idx="332">
                  <c:v>8.8800000000000008</c:v>
                </c:pt>
                <c:pt idx="333">
                  <c:v>5.08</c:v>
                </c:pt>
                <c:pt idx="334">
                  <c:v>6.0000000000000026E-2</c:v>
                </c:pt>
                <c:pt idx="335">
                  <c:v>8.17</c:v>
                </c:pt>
                <c:pt idx="336">
                  <c:v>10.52</c:v>
                </c:pt>
                <c:pt idx="337">
                  <c:v>6.92</c:v>
                </c:pt>
                <c:pt idx="338">
                  <c:v>2.88</c:v>
                </c:pt>
                <c:pt idx="339">
                  <c:v>3.9329999999999985</c:v>
                </c:pt>
                <c:pt idx="340">
                  <c:v>1.288</c:v>
                </c:pt>
                <c:pt idx="341">
                  <c:v>1.645</c:v>
                </c:pt>
                <c:pt idx="342">
                  <c:v>1.631</c:v>
                </c:pt>
                <c:pt idx="343">
                  <c:v>1.804</c:v>
                </c:pt>
                <c:pt idx="344">
                  <c:v>1.0029999999999992</c:v>
                </c:pt>
                <c:pt idx="345">
                  <c:v>4.9020000000000001</c:v>
                </c:pt>
                <c:pt idx="346">
                  <c:v>0.17800000000000007</c:v>
                </c:pt>
                <c:pt idx="347">
                  <c:v>4.5830000000000002</c:v>
                </c:pt>
                <c:pt idx="348">
                  <c:v>4.0049999999999972</c:v>
                </c:pt>
                <c:pt idx="349">
                  <c:v>2.601</c:v>
                </c:pt>
                <c:pt idx="350">
                  <c:v>0.81499999999999995</c:v>
                </c:pt>
                <c:pt idx="351">
                  <c:v>12.309000000000005</c:v>
                </c:pt>
                <c:pt idx="352">
                  <c:v>0.21500000000000008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0.64800000000000035</c:v>
                </c:pt>
                <c:pt idx="357">
                  <c:v>0.28300000000000008</c:v>
                </c:pt>
                <c:pt idx="358">
                  <c:v>3.9019999999999997</c:v>
                </c:pt>
                <c:pt idx="359">
                  <c:v>3.9759999999999986</c:v>
                </c:pt>
                <c:pt idx="360">
                  <c:v>1.7029999999999994</c:v>
                </c:pt>
                <c:pt idx="361">
                  <c:v>12.502000000000002</c:v>
                </c:pt>
                <c:pt idx="362">
                  <c:v>5.9390000000000027</c:v>
                </c:pt>
                <c:pt idx="363">
                  <c:v>4.875</c:v>
                </c:pt>
                <c:pt idx="364">
                  <c:v>15.556000000000004</c:v>
                </c:pt>
                <c:pt idx="365">
                  <c:v>6.0759999999999996</c:v>
                </c:pt>
                <c:pt idx="366">
                  <c:v>4.2000000000000023E-2</c:v>
                </c:pt>
                <c:pt idx="367">
                  <c:v>0.86500000000000032</c:v>
                </c:pt>
                <c:pt idx="368">
                  <c:v>5.0000000000000027E-3</c:v>
                </c:pt>
                <c:pt idx="369">
                  <c:v>59.225000000000023</c:v>
                </c:pt>
                <c:pt idx="370">
                  <c:v>43.594000000000001</c:v>
                </c:pt>
                <c:pt idx="371">
                  <c:v>19.716999999999999</c:v>
                </c:pt>
                <c:pt idx="372">
                  <c:v>7.0430000000000001</c:v>
                </c:pt>
                <c:pt idx="373">
                  <c:v>3.6669999999999998</c:v>
                </c:pt>
                <c:pt idx="374">
                  <c:v>0.23300000000000001</c:v>
                </c:pt>
                <c:pt idx="375">
                  <c:v>7.6999999999999999E-2</c:v>
                </c:pt>
                <c:pt idx="376">
                  <c:v>2.722</c:v>
                </c:pt>
                <c:pt idx="377">
                  <c:v>0</c:v>
                </c:pt>
                <c:pt idx="378">
                  <c:v>9.0720000000000027</c:v>
                </c:pt>
                <c:pt idx="379">
                  <c:v>5.9130000000000003</c:v>
                </c:pt>
                <c:pt idx="380">
                  <c:v>0.7130000000000003</c:v>
                </c:pt>
                <c:pt idx="381">
                  <c:v>2.1000000000000012E-2</c:v>
                </c:pt>
                <c:pt idx="382">
                  <c:v>7.0000000000000027E-3</c:v>
                </c:pt>
                <c:pt idx="383">
                  <c:v>3.5999999999999997E-2</c:v>
                </c:pt>
                <c:pt idx="384">
                  <c:v>2.7000000000000014E-2</c:v>
                </c:pt>
                <c:pt idx="385">
                  <c:v>0.16400000000000001</c:v>
                </c:pt>
                <c:pt idx="386">
                  <c:v>7.0780000000000003</c:v>
                </c:pt>
                <c:pt idx="387">
                  <c:v>0.47200000000000014</c:v>
                </c:pt>
                <c:pt idx="388">
                  <c:v>3.944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1.7769999999999992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865-49DF-A050-AF53C4228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6577704"/>
        <c:axId val="296574176"/>
      </c:lineChart>
      <c:dateAx>
        <c:axId val="296577704"/>
        <c:scaling>
          <c:orientation val="minMax"/>
        </c:scaling>
        <c:delete val="0"/>
        <c:axPos val="b"/>
        <c:numFmt formatCode="dd/mm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96574176"/>
        <c:crosses val="autoZero"/>
        <c:auto val="1"/>
        <c:lblOffset val="100"/>
        <c:baseTimeUnit val="days"/>
      </c:dateAx>
      <c:valAx>
        <c:axId val="29657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96577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Y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30D7F-EBDE-4CD5-92B8-14EC8B07E46C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197E8-69F5-459C-875F-A6A829FED8E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Espaço Reservado para Cabeçalho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973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CC195-6655-4D59-8825-C5AD87ADDC40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C52E4-27C3-428C-929F-2B858B707D6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742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cd183e26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cd183e26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37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cd183e267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cd183e267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603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cd183e267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cd183e267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974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C1940-5595-44AF-B20D-22D84E8CFAD8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061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31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50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234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+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15EB296-6042-4A07-A76F-CB4FD2937F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22" y="0"/>
            <a:ext cx="5151688" cy="669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16C9D37-3CA4-4BF1-A668-A5A26DE74D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46" y="4227934"/>
            <a:ext cx="1334756" cy="7508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79700CE-7209-4CF2-BD7C-42D92BBCA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430" y="290114"/>
            <a:ext cx="8317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pt-BR" sz="4000" b="0" i="0" u="none" strike="noStrike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pt-BR" dirty="0"/>
              <a:t>CLIQUE PARA EDITAR O TÍTULO MESTRE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xmlns="" id="{E2D605ED-214C-40F2-B753-6ED7105C8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762" y="1707654"/>
            <a:ext cx="8315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pt-BR" sz="20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pt-BR" sz="1800" smtClean="0"/>
            </a:lvl2pPr>
            <a:lvl3pPr>
              <a:defRPr lang="pt-BR" sz="1800" smtClean="0"/>
            </a:lvl3pPr>
            <a:lvl4pPr>
              <a:defRPr lang="pt-BR" sz="1800" smtClean="0"/>
            </a:lvl4pPr>
            <a:lvl5pPr>
              <a:defRPr lang="pt-BR" sz="1800"/>
            </a:lvl5pPr>
          </a:lstStyle>
          <a:p>
            <a:pPr marL="285750" lvl="0" indent="-28575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59569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828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1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616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522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091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709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63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13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8970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369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3579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707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9002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790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12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953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932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35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599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847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3041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564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337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3742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066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749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714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8557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11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872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996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861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827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483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001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236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98869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73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0740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82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92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4822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990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8704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282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3711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621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61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65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13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499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37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56237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491629"/>
            <a:ext cx="8229600" cy="3102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20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800" b="1" kern="1200">
          <a:solidFill>
            <a:srgbClr val="E668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rojetos\CMK\2019\COMUNICACAO\identidade-institucional\img\apresentacao\modelo-apresentacao-0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29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" y="0"/>
            <a:ext cx="91439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074" name="Picture 2" descr="F:\Utilidades\Logomarcas\02-Copel-Subsidiarias\Holding\Somente Logo\png\logo-copel-horizontal-pret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82" y="411510"/>
            <a:ext cx="1547574" cy="5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2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" y="0"/>
            <a:ext cx="9143997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6335-AD64-4836-B910-5DA26B9FE9C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6FB0C-424D-419D-87AB-3254FE175DC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89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56237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491629"/>
            <a:ext cx="8229600" cy="3102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F0D8-2B3C-4808-BD60-378104D00AD2}" type="datetimeFigureOut">
              <a:rPr lang="pt-BR" smtClean="0"/>
              <a:pPr/>
              <a:t>23/08/2019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D112B-2A33-42C6-B434-B11D09676B6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36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800" b="1" kern="1200">
          <a:solidFill>
            <a:srgbClr val="E668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3.png@01D530C0.8B857110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Utilidades\Logomarcas\02-Copel-Subsidiarias\Holding\Com Logo Estado\png\logo-estado-branco-hor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93545"/>
            <a:ext cx="3158223" cy="115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8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isgeo2prd.copel.nt/server/rest/directories/arcgisoutput/Utilities/PrintingTools_GPServer/_ags_6ad0c54a-ac81-11e9-859e-0050568331b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9542"/>
            <a:ext cx="5717725" cy="404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028700" y="123478"/>
            <a:ext cx="7863780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E66800"/>
                </a:solidFill>
              </a:rPr>
              <a:t>Concepção da </a:t>
            </a:r>
            <a:r>
              <a:rPr lang="pt-BR" sz="3600" b="1" dirty="0" err="1">
                <a:solidFill>
                  <a:srgbClr val="E66800"/>
                </a:solidFill>
              </a:rPr>
              <a:t>Eletrovia</a:t>
            </a:r>
            <a:r>
              <a:rPr lang="pt-BR" sz="3600" b="1" dirty="0">
                <a:solidFill>
                  <a:srgbClr val="E66800"/>
                </a:solidFill>
              </a:rPr>
              <a:t> BR-277</a:t>
            </a:r>
          </a:p>
        </p:txBody>
      </p:sp>
      <p:pic>
        <p:nvPicPr>
          <p:cNvPr id="6" name="Picture 2" descr="Image result for logo itai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85" y="173835"/>
            <a:ext cx="1090626" cy="7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nucleobasico.com.br/wp-content/uploads/2013/09/copellogosloganvertical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32"/>
            <a:ext cx="1026114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4885" y="4641974"/>
            <a:ext cx="3591018" cy="4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59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1028700" y="123478"/>
            <a:ext cx="7863780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E66800"/>
                </a:solidFill>
              </a:rPr>
              <a:t>Elaboração do Projeto</a:t>
            </a:r>
          </a:p>
        </p:txBody>
      </p:sp>
      <p:pic>
        <p:nvPicPr>
          <p:cNvPr id="6" name="Picture 2" descr="Image result for logo itaip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85" y="173835"/>
            <a:ext cx="1090626" cy="7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nucleobasico.com.br/wp-content/uploads/2013/09/copellogosloganvertical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32"/>
            <a:ext cx="1026114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4885" y="4641974"/>
            <a:ext cx="3591018" cy="4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/>
          <a:stretch/>
        </p:blipFill>
        <p:spPr bwMode="auto">
          <a:xfrm>
            <a:off x="323528" y="1052700"/>
            <a:ext cx="8660829" cy="360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6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3779" y="4641974"/>
            <a:ext cx="3591018" cy="4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ABB launches Terra 53 CJG EV fast charger â 43 kW AC and 50 kW DC, supports all charging standards Image #62068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 bwMode="auto">
          <a:xfrm>
            <a:off x="971600" y="3003796"/>
            <a:ext cx="2143264" cy="133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sultado de imagem para eletroposto paranaguÃ¡ imagem">
            <a:extLst>
              <a:ext uri="{FF2B5EF4-FFF2-40B4-BE49-F238E27FC236}">
                <a16:creationId xmlns="" xmlns:a16="http://schemas.microsoft.com/office/drawing/2014/main" id="{29B0323F-A165-4122-8BC0-09B3BC40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83" y="3003798"/>
            <a:ext cx="1995013" cy="13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888532" y="912681"/>
            <a:ext cx="5771699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ABB Terra 53 CJG – 8 estações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Potência total de 98kW, tensão de entrada 400VCA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Conexões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CA 43kW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Mennekes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CC CHAdeMO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50kW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CC CCS tipo 2 50kW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Recarga simultânea de dois veículos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Acesso por celular, cartão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RFiD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 código PIN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 b="6837"/>
          <a:stretch/>
        </p:blipFill>
        <p:spPr bwMode="auto">
          <a:xfrm>
            <a:off x="6669335" y="1050345"/>
            <a:ext cx="2001051" cy="312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Image result for logo itaip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85" y="173835"/>
            <a:ext cx="1090626" cy="7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nucleobasico.com.br/wp-content/uploads/2013/09/copellogosloganvertical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32"/>
            <a:ext cx="1026114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ítulo 1"/>
          <p:cNvSpPr txBox="1">
            <a:spLocks/>
          </p:cNvSpPr>
          <p:nvPr/>
        </p:nvSpPr>
        <p:spPr>
          <a:xfrm>
            <a:off x="1028700" y="123478"/>
            <a:ext cx="7863780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E66800"/>
                </a:solidFill>
              </a:rPr>
              <a:t>Estação de Recarga Rápida</a:t>
            </a:r>
          </a:p>
        </p:txBody>
      </p:sp>
    </p:spTree>
    <p:extLst>
      <p:ext uri="{BB962C8B-B14F-4D97-AF65-F5344CB8AC3E}">
        <p14:creationId xmlns:p14="http://schemas.microsoft.com/office/powerpoint/2010/main" val="304854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899592" y="973870"/>
            <a:ext cx="5638477" cy="231601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EFACEC QC45 – 3 estações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Potência total de 95kW, tensão de entrada 400VCA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Conexões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CA 43kW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Mennekes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CC CHAdeMO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50kW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CC CCS tipo 2 50kW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Recarga simultânea de dois veículos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Acesso por cartão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RFiD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Resultado de imagem para eletroposto paranaguÃ¡ imagem">
            <a:extLst>
              <a:ext uri="{FF2B5EF4-FFF2-40B4-BE49-F238E27FC236}">
                <a16:creationId xmlns="" xmlns:a16="http://schemas.microsoft.com/office/drawing/2014/main" id="{29B0323F-A165-4122-8BC0-09B3BC40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04" y="3265741"/>
            <a:ext cx="1995013" cy="13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23" y="3278446"/>
            <a:ext cx="1085373" cy="131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61" y="934648"/>
            <a:ext cx="1419997" cy="366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971600" y="46332"/>
            <a:ext cx="8025711" cy="1026114"/>
            <a:chOff x="971600" y="46332"/>
            <a:chExt cx="8025711" cy="1026114"/>
          </a:xfrm>
        </p:grpSpPr>
        <p:pic>
          <p:nvPicPr>
            <p:cNvPr id="14" name="Picture 2" descr="Image result for logo itaip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685" y="173835"/>
              <a:ext cx="1090626" cy="771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www.nucleobasico.com.br/wp-content/uploads/2013/09/copellogosloganvertical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46332"/>
              <a:ext cx="1026114" cy="1026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ítulo 1"/>
            <p:cNvSpPr txBox="1">
              <a:spLocks/>
            </p:cNvSpPr>
            <p:nvPr/>
          </p:nvSpPr>
          <p:spPr>
            <a:xfrm>
              <a:off x="1028700" y="123478"/>
              <a:ext cx="7863780" cy="6375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3600" b="1" dirty="0">
                  <a:solidFill>
                    <a:srgbClr val="E66800"/>
                  </a:solidFill>
                </a:rPr>
                <a:t>Estação de Recarga Rápida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3779" y="4641974"/>
            <a:ext cx="3591018" cy="4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70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r="18222"/>
          <a:stretch/>
        </p:blipFill>
        <p:spPr bwMode="auto">
          <a:xfrm>
            <a:off x="4817580" y="1113589"/>
            <a:ext cx="3634418" cy="318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899592" y="1113589"/>
            <a:ext cx="3917988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Schneider Electric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EVH2S22P04K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Potência de 22kW, 380VCA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Conexão CA 22kW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Mennekes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Acesso por cartão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RFiD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5" name="Grupo 14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de Recarga </a:t>
                </a:r>
                <a:r>
                  <a:rPr lang="pt-BR" sz="3600" b="1" dirty="0" err="1">
                    <a:solidFill>
                      <a:srgbClr val="E66800"/>
                    </a:solidFill>
                  </a:rPr>
                  <a:t>Semi-rápida</a:t>
                </a:r>
                <a:endParaRPr lang="pt-BR" sz="3600" b="1" dirty="0">
                  <a:solidFill>
                    <a:srgbClr val="E66800"/>
                  </a:solidFill>
                </a:endParaRP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56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646227" y="3836473"/>
            <a:ext cx="585154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Autotransformador trifásico 75kVA - 127V/220V – 220V/380V</a:t>
            </a:r>
          </a:p>
          <a:p>
            <a:pPr algn="ctr">
              <a:lnSpc>
                <a:spcPct val="150000"/>
              </a:lnSpc>
            </a:pP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27" y="984547"/>
            <a:ext cx="5851546" cy="284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eta para baixo 15"/>
          <p:cNvSpPr/>
          <p:nvPr/>
        </p:nvSpPr>
        <p:spPr>
          <a:xfrm>
            <a:off x="3850601" y="1742517"/>
            <a:ext cx="708923" cy="756084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9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Padrão de Instalação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31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85" y="927397"/>
            <a:ext cx="3184936" cy="289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2874885" y="3760272"/>
            <a:ext cx="3573513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Autotransformador trifásico interno 25kVA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127V/220V - 220V/380V</a:t>
            </a:r>
          </a:p>
          <a:p>
            <a:pPr>
              <a:lnSpc>
                <a:spcPct val="150000"/>
              </a:lnSpc>
            </a:pP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5041226" y="2053334"/>
            <a:ext cx="708923" cy="756084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5" name="Grupo 14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9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Padrão de Instalação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86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" y="1026115"/>
            <a:ext cx="8113888" cy="356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Paranaguá</a:t>
                </a: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11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49046"/>
            <a:ext cx="7452360" cy="419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COPEL km3</a:t>
                </a: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494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COPEL km3</a:t>
                </a: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/>
          <a:stretch/>
        </p:blipFill>
        <p:spPr bwMode="auto">
          <a:xfrm>
            <a:off x="395288" y="944941"/>
            <a:ext cx="8351837" cy="369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Projetos\CMK\2019\COMUNICACAO\identidade-institucional\img\apresentacao\mapa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3478"/>
            <a:ext cx="5763196" cy="461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588224" y="123478"/>
            <a:ext cx="237626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b="1" dirty="0">
                <a:solidFill>
                  <a:srgbClr val="E66800"/>
                </a:solidFill>
              </a:rPr>
              <a:t>Copel no Brasil</a:t>
            </a: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107504" y="3651870"/>
            <a:ext cx="1476164" cy="1293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 anos na B3</a:t>
            </a:r>
          </a:p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 anos na carteira ISE B3 - Índice de Sustentabilidade Empresarial</a:t>
            </a: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511660" y="3651870"/>
            <a:ext cx="1476164" cy="1293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21 anos na NYSE</a:t>
            </a:r>
            <a:b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Primeira do setor elétrico brasileiro</a:t>
            </a:r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2951820" y="3654237"/>
            <a:ext cx="1620180" cy="1293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 anos na </a:t>
            </a:r>
            <a:r>
              <a:rPr lang="pt-BR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Latibex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(União Europeia)</a:t>
            </a: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35496" y="3075806"/>
            <a:ext cx="4320480" cy="397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Presente em 10 estados</a:t>
            </a: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5496" y="2067694"/>
            <a:ext cx="4320480" cy="1011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Grupo Copel: </a:t>
            </a:r>
          </a:p>
          <a:p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Geração, Transmissão, Distribuição, Comercialização e Telecomunicações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2987824" y="3723878"/>
            <a:ext cx="0" cy="10801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1547664" y="3723878"/>
            <a:ext cx="0" cy="10801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89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 bwMode="auto">
          <a:xfrm>
            <a:off x="389383" y="944942"/>
            <a:ext cx="8647113" cy="365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COPEL km3</a:t>
                </a: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12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 r="11018" b="13814"/>
          <a:stretch/>
        </p:blipFill>
        <p:spPr bwMode="auto">
          <a:xfrm>
            <a:off x="1241394" y="942592"/>
            <a:ext cx="6102381" cy="334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Maranello</a:t>
                </a:r>
              </a:p>
              <a:p>
                <a:r>
                  <a:rPr lang="pt-BR" sz="2000" b="1" dirty="0">
                    <a:solidFill>
                      <a:srgbClr val="E66800"/>
                    </a:solidFill>
                  </a:rPr>
                  <a:t>Palmeira</a:t>
                </a: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56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5BCD61C-37CF-4E80-8660-0A8CB42BC9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8" b="16573"/>
          <a:stretch/>
        </p:blipFill>
        <p:spPr bwMode="auto">
          <a:xfrm>
            <a:off x="995589" y="1026115"/>
            <a:ext cx="6858000" cy="32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Anila</a:t>
                </a:r>
              </a:p>
              <a:p>
                <a:r>
                  <a:rPr lang="pt-BR" sz="2000" b="1" dirty="0">
                    <a:solidFill>
                      <a:srgbClr val="E66800"/>
                    </a:solidFill>
                  </a:rPr>
                  <a:t>Fernandes Pinheiro</a:t>
                </a: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40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8"/>
          <a:stretch/>
        </p:blipFill>
        <p:spPr bwMode="auto">
          <a:xfrm>
            <a:off x="1484657" y="1072446"/>
            <a:ext cx="6484333" cy="355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o 14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6" name="Grupo 15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9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Benedita</a:t>
                </a:r>
              </a:p>
              <a:p>
                <a:r>
                  <a:rPr lang="pt-BR" sz="2000" b="1" dirty="0">
                    <a:solidFill>
                      <a:srgbClr val="E66800"/>
                    </a:solidFill>
                  </a:rPr>
                  <a:t>Irati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249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0"/>
          <a:stretch/>
        </p:blipFill>
        <p:spPr bwMode="auto">
          <a:xfrm>
            <a:off x="1283519" y="1026115"/>
            <a:ext cx="6282140" cy="324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Posto STOP</a:t>
                </a:r>
              </a:p>
              <a:p>
                <a:r>
                  <a:rPr lang="pt-BR" sz="2000" b="1" dirty="0">
                    <a:solidFill>
                      <a:srgbClr val="E66800"/>
                    </a:solidFill>
                  </a:rPr>
                  <a:t>Prudentópolis</a:t>
                </a: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45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"/>
          <a:stretch/>
        </p:blipFill>
        <p:spPr bwMode="auto">
          <a:xfrm>
            <a:off x="1162277" y="942593"/>
            <a:ext cx="65246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Três Pinheiros</a:t>
                </a:r>
              </a:p>
              <a:p>
                <a:r>
                  <a:rPr lang="pt-BR" sz="2000" b="1" dirty="0" err="1">
                    <a:solidFill>
                      <a:srgbClr val="E66800"/>
                    </a:solidFill>
                  </a:rPr>
                  <a:t>Candói</a:t>
                </a:r>
                <a:endParaRPr lang="pt-BR" sz="2000" b="1" dirty="0">
                  <a:solidFill>
                    <a:srgbClr val="E66800"/>
                  </a:solidFill>
                </a:endParaRP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239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409" y="1254714"/>
            <a:ext cx="6040360" cy="293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3" name="Grupo 12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5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Restaurante Choupana</a:t>
                </a:r>
              </a:p>
              <a:p>
                <a:r>
                  <a:rPr lang="pt-BR" sz="2000" b="1" dirty="0">
                    <a:solidFill>
                      <a:srgbClr val="E66800"/>
                    </a:solidFill>
                  </a:rPr>
                  <a:t>Laranjeiras do Sul</a:t>
                </a:r>
              </a:p>
            </p:txBody>
          </p:sp>
        </p:grp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052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8"/>
          <a:stretch/>
        </p:blipFill>
        <p:spPr bwMode="auto">
          <a:xfrm>
            <a:off x="1882611" y="970619"/>
            <a:ext cx="5111100" cy="330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Hotel Palmeiras</a:t>
                </a:r>
              </a:p>
              <a:p>
                <a:r>
                  <a:rPr lang="pt-BR" sz="2000" b="1" dirty="0" err="1">
                    <a:solidFill>
                      <a:srgbClr val="E66800"/>
                    </a:solidFill>
                  </a:rPr>
                  <a:t>Ibema</a:t>
                </a:r>
                <a:endParaRPr lang="pt-BR" sz="2000" b="1" dirty="0">
                  <a:solidFill>
                    <a:srgbClr val="E66800"/>
                  </a:solidFill>
                </a:endParaRP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37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" r="19304"/>
          <a:stretch/>
        </p:blipFill>
        <p:spPr bwMode="auto">
          <a:xfrm>
            <a:off x="1199094" y="1190931"/>
            <a:ext cx="4703992" cy="277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54" y="1184941"/>
            <a:ext cx="1384307" cy="276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5" name="Grupo 14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8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Posto Pra Frente Brasil</a:t>
                </a:r>
              </a:p>
              <a:p>
                <a:r>
                  <a:rPr lang="pt-BR" sz="2000" b="1" dirty="0">
                    <a:solidFill>
                      <a:srgbClr val="E66800"/>
                    </a:solidFill>
                  </a:rPr>
                  <a:t>Cascavel</a:t>
                </a:r>
              </a:p>
            </p:txBody>
          </p:sp>
        </p:grp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77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4" y="985306"/>
            <a:ext cx="6712136" cy="326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Posto Matelândia</a:t>
                </a:r>
              </a:p>
              <a:p>
                <a:r>
                  <a:rPr lang="pt-BR" sz="2000" b="1" dirty="0">
                    <a:solidFill>
                      <a:srgbClr val="E66800"/>
                    </a:solidFill>
                  </a:rPr>
                  <a:t>Matelândia</a:t>
                </a: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398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19-07-19 at 16.00.3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3132" y="771550"/>
            <a:ext cx="4300728" cy="4032448"/>
          </a:xfr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67837" y="205831"/>
            <a:ext cx="5208326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>
                <a:solidFill>
                  <a:srgbClr val="E66800"/>
                </a:solidFill>
              </a:rPr>
              <a:t>Introdução</a:t>
            </a:r>
          </a:p>
        </p:txBody>
      </p:sp>
      <p:pic>
        <p:nvPicPr>
          <p:cNvPr id="2" name="Picture 2" descr="http://www.nucleobasico.com.br/wp-content/uploads/2013/09/copellogosloganvertical.png">
            <a:extLst>
              <a:ext uri="{FF2B5EF4-FFF2-40B4-BE49-F238E27FC236}">
                <a16:creationId xmlns="" xmlns:a16="http://schemas.microsoft.com/office/drawing/2014/main" id="{69CF0276-5703-9046-82D8-04DFADDD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32"/>
            <a:ext cx="1026114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4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942593"/>
            <a:ext cx="6858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4" name="Grupo 13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6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Estação Barreira de Itaipu</a:t>
                </a:r>
              </a:p>
              <a:p>
                <a:r>
                  <a:rPr lang="pt-BR" sz="2000" b="1" dirty="0">
                    <a:solidFill>
                      <a:srgbClr val="E66800"/>
                    </a:solidFill>
                  </a:rPr>
                  <a:t>Foz do Iguaçu</a:t>
                </a: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258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283F74B9-2DD1-45EF-AD64-DA1C19D3B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762" y="843558"/>
            <a:ext cx="8315201" cy="400110"/>
          </a:xfrm>
        </p:spPr>
        <p:txBody>
          <a:bodyPr/>
          <a:lstStyle/>
          <a:p>
            <a:r>
              <a:rPr lang="pt-BR" dirty="0"/>
              <a:t>Eletroposto – COPEL KM3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86692FA2-50DB-4282-8620-62D718ADA5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2084707"/>
              </p:ext>
            </p:extLst>
          </p:nvPr>
        </p:nvGraphicFramePr>
        <p:xfrm>
          <a:off x="179512" y="1183060"/>
          <a:ext cx="763284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1028700" y="123478"/>
            <a:ext cx="7863780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E66800"/>
                </a:solidFill>
              </a:rPr>
              <a:t>Monitoramento</a:t>
            </a:r>
            <a:endParaRPr lang="pt-BR" sz="2000" b="1" dirty="0">
              <a:solidFill>
                <a:srgbClr val="E66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283F74B9-2DD1-45EF-AD64-DA1C19D3B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596" y="1059582"/>
            <a:ext cx="8315201" cy="400110"/>
          </a:xfrm>
        </p:spPr>
        <p:txBody>
          <a:bodyPr/>
          <a:lstStyle/>
          <a:p>
            <a:r>
              <a:rPr lang="pt-BR" dirty="0"/>
              <a:t>Eletroposto – COPEL KM3</a:t>
            </a:r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xmlns="" id="{5E586C57-0917-47A0-B3F7-71F629FC731F}"/>
              </a:ext>
            </a:extLst>
          </p:cNvPr>
          <p:cNvSpPr txBox="1">
            <a:spLocks/>
          </p:cNvSpPr>
          <p:nvPr/>
        </p:nvSpPr>
        <p:spPr>
          <a:xfrm>
            <a:off x="369596" y="4659982"/>
            <a:ext cx="8315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pt-BR" sz="2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*O sistema de monitoramento já comunica com todos os eletropostos da </a:t>
            </a:r>
            <a:r>
              <a:rPr lang="pt-BR" sz="1400" dirty="0" err="1"/>
              <a:t>eletrovia</a:t>
            </a:r>
            <a:r>
              <a:rPr lang="pt-BR" sz="1400" dirty="0"/>
              <a:t> (marca ABB)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14D0EFE-CE3B-4EBB-A109-1A395B7CD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49" b="4587"/>
          <a:stretch/>
        </p:blipFill>
        <p:spPr>
          <a:xfrm>
            <a:off x="1043608" y="1459692"/>
            <a:ext cx="6568762" cy="3128282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028700" y="123478"/>
            <a:ext cx="7863780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E66800"/>
                </a:solidFill>
              </a:rPr>
              <a:t>Monitoramento</a:t>
            </a:r>
            <a:endParaRPr lang="pt-BR" sz="2000" b="1" dirty="0">
              <a:solidFill>
                <a:srgbClr val="E66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0" name="Grupo 9"/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2" name="Picture 2" descr="Image result for logo itaipu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http://www.nucleobasico.com.br/wp-content/uploads/2013/09/copellogosloganvertical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ítulo 1"/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 dirty="0">
                    <a:solidFill>
                      <a:srgbClr val="E66800"/>
                    </a:solidFill>
                  </a:rPr>
                  <a:t>Carregador CC Nacional</a:t>
                </a:r>
              </a:p>
            </p:txBody>
          </p:sp>
        </p:grp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m 15" descr="cid:image003.png@01D530C0.8B857110"/>
          <p:cNvPicPr/>
          <p:nvPr/>
        </p:nvPicPr>
        <p:blipFill>
          <a:blip r:embed="rId5" r:link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55862"/>
            <a:ext cx="4590408" cy="146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Lact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800" y="3599160"/>
            <a:ext cx="2379727" cy="70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899592" y="1113589"/>
            <a:ext cx="3917988" cy="260891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Carregador rápido nacional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Protótipo em fase </a:t>
            </a: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de montagem 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Potência modular de 15kW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Potência Total 45kW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Conexões CHAdeMO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 CCS</a:t>
            </a:r>
          </a:p>
          <a:p>
            <a:pPr>
              <a:lnSpc>
                <a:spcPct val="150000"/>
              </a:lnSpc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2">
            <a:extLst>
              <a:ext uri="{FF2B5EF4-FFF2-40B4-BE49-F238E27FC236}">
                <a16:creationId xmlns="" xmlns:a16="http://schemas.microsoft.com/office/drawing/2014/main" id="{28A66299-3026-AE4C-8ED5-0429A99489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27" y="811414"/>
            <a:ext cx="3652784" cy="24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360715"/>
            <a:ext cx="2300369" cy="3371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/>
              <a:t>Infraestrutura </a:t>
            </a:r>
            <a:endParaRPr lang="da-DK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Estações de recarga rápida demandam adaptações na rede interna dos pontos hospedeiros. Níveis de tensão na ordem de 380V são pré requisito para o funcionamento das estações.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275856" y="1360715"/>
            <a:ext cx="2520280" cy="337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800" b="1">
                <a:solidFill>
                  <a:schemeClr val="tx1">
                    <a:lumMod val="65000"/>
                    <a:lumOff val="35000"/>
                  </a:schemeClr>
                </a:solidFill>
              </a:rPr>
              <a:t>Comunicação </a:t>
            </a:r>
            <a:endParaRPr lang="da-DK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Essencial para a coleta de informações e para repasse ao usuário da rede de recarga, com informações de disponibilidade e monitoramento de funcionamento é segurança.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796136" y="1360716"/>
            <a:ext cx="2736304" cy="360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800" b="1">
                <a:solidFill>
                  <a:schemeClr val="tx1">
                    <a:lumMod val="65000"/>
                    <a:lumOff val="35000"/>
                  </a:schemeClr>
                </a:solidFill>
              </a:rPr>
              <a:t>Recargas</a:t>
            </a:r>
            <a:endParaRPr lang="da-DK" sz="28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Desde a primeira instalação, quase 400 recargas foram realizadas. A maior concentração fica na área urbana, na estação COPEL km3. Energia entregue próxima a 3MWh.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899592" y="157242"/>
            <a:ext cx="8244408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>
                <a:solidFill>
                  <a:srgbClr val="E66800"/>
                </a:solidFill>
              </a:rPr>
              <a:t>Conclusões</a:t>
            </a:r>
          </a:p>
        </p:txBody>
      </p:sp>
      <p:grpSp>
        <p:nvGrpSpPr>
          <p:cNvPr id="4" name="Grupo 8">
            <a:extLst>
              <a:ext uri="{FF2B5EF4-FFF2-40B4-BE49-F238E27FC236}">
                <a16:creationId xmlns="" xmlns:a16="http://schemas.microsoft.com/office/drawing/2014/main" id="{E35468B9-88FF-634E-89FB-B8A5BE4249FC}"/>
              </a:ext>
            </a:extLst>
          </p:cNvPr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0" name="Grupo 9">
              <a:extLst>
                <a:ext uri="{FF2B5EF4-FFF2-40B4-BE49-F238E27FC236}">
                  <a16:creationId xmlns="" xmlns:a16="http://schemas.microsoft.com/office/drawing/2014/main" id="{9C0A5B81-47E3-834D-A568-8952A8175234}"/>
                </a:ext>
              </a:extLst>
            </p:cNvPr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2" name="Picture 2" descr="Image result for logo itaipu">
                <a:extLst>
                  <a:ext uri="{FF2B5EF4-FFF2-40B4-BE49-F238E27FC236}">
                    <a16:creationId xmlns="" xmlns:a16="http://schemas.microsoft.com/office/drawing/2014/main" id="{EDC723D6-25CC-A94B-B0D1-0E6F9338F6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http://www.nucleobasico.com.br/wp-content/uploads/2013/09/copellogosloganvertical.png">
                <a:extLst>
                  <a:ext uri="{FF2B5EF4-FFF2-40B4-BE49-F238E27FC236}">
                    <a16:creationId xmlns="" xmlns:a16="http://schemas.microsoft.com/office/drawing/2014/main" id="{23F92435-8DD4-A14A-8EC3-39BE34FA5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2">
              <a:extLst>
                <a:ext uri="{FF2B5EF4-FFF2-40B4-BE49-F238E27FC236}">
                  <a16:creationId xmlns="" xmlns:a16="http://schemas.microsoft.com/office/drawing/2014/main" id="{DEC27485-A3B0-2E49-A2B3-2FCAFB1928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51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360715"/>
            <a:ext cx="2300369" cy="3371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/>
              <a:t>Energia</a:t>
            </a:r>
            <a:endParaRPr lang="da-DK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Desde o início das operações com as primeiras </a:t>
            </a:r>
            <a:r>
              <a:rPr lang="pt-BR" sz="1800" dirty="0" smtClean="0"/>
              <a:t>estações, foram consumidos 6,8</a:t>
            </a:r>
            <a:r>
              <a:rPr lang="pt-BR" sz="1800" dirty="0" err="1" smtClean="0"/>
              <a:t>MWh</a:t>
            </a:r>
            <a:r>
              <a:rPr lang="pt-BR" sz="1800" dirty="0" smtClean="0"/>
              <a:t>. Custo aproximado de R$8.500,00.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275856" y="1360715"/>
            <a:ext cx="2520280" cy="337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Tipos de Veículos </a:t>
            </a:r>
            <a:endParaRPr lang="da-DK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 recargas revelaram que a maioria dos veículos usam recarga tomada CA, seguidos pela recarga em CC, CCS tipo 2 e </a:t>
            </a:r>
            <a:r>
              <a:rPr lang="pt-B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CHAdeMo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796136" y="1360716"/>
            <a:ext cx="2736304" cy="360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Recargas</a:t>
            </a:r>
            <a:endParaRPr lang="da-DK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Desde a primeira instalação, quase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700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recargas foram realizadas. A maior concentração fica na área urbana, na estação COPEL km3. Energia entregue próxima a 3MWh.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899592" y="157242"/>
            <a:ext cx="8244408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>
                <a:solidFill>
                  <a:srgbClr val="E66800"/>
                </a:solidFill>
              </a:rPr>
              <a:t>Conclusões</a:t>
            </a:r>
          </a:p>
        </p:txBody>
      </p:sp>
      <p:grpSp>
        <p:nvGrpSpPr>
          <p:cNvPr id="4" name="Grupo 8">
            <a:extLst>
              <a:ext uri="{FF2B5EF4-FFF2-40B4-BE49-F238E27FC236}">
                <a16:creationId xmlns="" xmlns:a16="http://schemas.microsoft.com/office/drawing/2014/main" id="{E35468B9-88FF-634E-89FB-B8A5BE4249FC}"/>
              </a:ext>
            </a:extLst>
          </p:cNvPr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10" name="Grupo 9">
              <a:extLst>
                <a:ext uri="{FF2B5EF4-FFF2-40B4-BE49-F238E27FC236}">
                  <a16:creationId xmlns="" xmlns:a16="http://schemas.microsoft.com/office/drawing/2014/main" id="{9C0A5B81-47E3-834D-A568-8952A8175234}"/>
                </a:ext>
              </a:extLst>
            </p:cNvPr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2" name="Picture 2" descr="Image result for logo itaipu">
                <a:extLst>
                  <a:ext uri="{FF2B5EF4-FFF2-40B4-BE49-F238E27FC236}">
                    <a16:creationId xmlns="" xmlns:a16="http://schemas.microsoft.com/office/drawing/2014/main" id="{EDC723D6-25CC-A94B-B0D1-0E6F9338F6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http://www.nucleobasico.com.br/wp-content/uploads/2013/09/copellogosloganvertical.png">
                <a:extLst>
                  <a:ext uri="{FF2B5EF4-FFF2-40B4-BE49-F238E27FC236}">
                    <a16:creationId xmlns="" xmlns:a16="http://schemas.microsoft.com/office/drawing/2014/main" id="{23F92435-8DD4-A14A-8EC3-39BE34FA5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2">
              <a:extLst>
                <a:ext uri="{FF2B5EF4-FFF2-40B4-BE49-F238E27FC236}">
                  <a16:creationId xmlns="" xmlns:a16="http://schemas.microsoft.com/office/drawing/2014/main" id="{DEC27485-A3B0-2E49-A2B3-2FCAFB1928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03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4B28AE2-BF05-4744-BB1D-6A82DCB94CAD}"/>
              </a:ext>
            </a:extLst>
          </p:cNvPr>
          <p:cNvSpPr txBox="1"/>
          <p:nvPr/>
        </p:nvSpPr>
        <p:spPr>
          <a:xfrm>
            <a:off x="8600411" y="4706236"/>
            <a:ext cx="289737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0" y="0"/>
            <a:ext cx="8197948" cy="661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1" y="308611"/>
            <a:ext cx="8165672" cy="3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/>
          </a:p>
        </p:txBody>
      </p:sp>
      <p:sp>
        <p:nvSpPr>
          <p:cNvPr id="22" name="Título 1">
            <a:extLst>
              <a:ext uri="{FF2B5EF4-FFF2-40B4-BE49-F238E27FC236}">
                <a16:creationId xmlns="" xmlns:a16="http://schemas.microsoft.com/office/drawing/2014/main" id="{F821E890-589B-9C4B-865E-8EAF27FB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72" y="0"/>
            <a:ext cx="7543800" cy="1207008"/>
          </a:xfrm>
        </p:spPr>
        <p:txBody>
          <a:bodyPr>
            <a:normAutofit fontScale="90000"/>
          </a:bodyPr>
          <a:lstStyle/>
          <a:p>
            <a:r>
              <a:rPr lang="pt-BR" dirty="0"/>
              <a:t>Regulamentação para VE</a:t>
            </a:r>
            <a:br>
              <a:rPr lang="pt-BR" dirty="0"/>
            </a:br>
            <a:endParaRPr lang="pt-BR" dirty="0"/>
          </a:p>
        </p:txBody>
      </p:sp>
      <p:sp>
        <p:nvSpPr>
          <p:cNvPr id="23" name="AutoShape 2" descr="Resultado de imagem para aneel"/>
          <p:cNvSpPr>
            <a:spLocks noChangeAspect="1" noChangeArrowheads="1"/>
          </p:cNvSpPr>
          <p:nvPr/>
        </p:nvSpPr>
        <p:spPr bwMode="auto">
          <a:xfrm>
            <a:off x="116682" y="-1674019"/>
            <a:ext cx="3493294" cy="349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429" y="2786064"/>
            <a:ext cx="3954571" cy="1310028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57158" y="928676"/>
            <a:ext cx="66640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400" i="1" dirty="0">
                <a:latin typeface="Calibri"/>
                <a:ea typeface="Calibri"/>
                <a:cs typeface="Calibri"/>
                <a:sym typeface="Calibri"/>
              </a:rPr>
              <a:t>“Estabelecer os procedimentos e as condições para a realização de atividades de recarga de veículos elétricos por concessionárias e permissionárias do serviço público”</a:t>
            </a:r>
            <a:r>
              <a:rPr lang="pt-BR" sz="2400" dirty="0">
                <a:latin typeface="Calibri"/>
                <a:ea typeface="Calibri"/>
                <a:cs typeface="Calibri"/>
                <a:sym typeface="Calibri"/>
              </a:rPr>
              <a:t>(ANEEL, 2018).</a:t>
            </a:r>
          </a:p>
          <a:p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14282" y="3143254"/>
            <a:ext cx="47149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Permitir a qualquer um que cumpra as condições estabelecidas, explorar a atividade de comércio de energia elétrica para recargas.</a:t>
            </a:r>
            <a:endParaRPr lang="pt-BR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endParaRPr lang="pt-BR" sz="20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1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5cd183e267_0_23"/>
          <p:cNvPicPr preferRelativeResize="0"/>
          <p:nvPr/>
        </p:nvPicPr>
        <p:blipFill>
          <a:blip r:embed="rId3">
            <a:alphaModFix/>
          </a:blip>
          <a:srcRect r="34388"/>
          <a:stretch>
            <a:fillRect/>
          </a:stretch>
        </p:blipFill>
        <p:spPr>
          <a:xfrm>
            <a:off x="357158" y="1000114"/>
            <a:ext cx="3306267" cy="257176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5cd183e267_0_23"/>
          <p:cNvSpPr txBox="1"/>
          <p:nvPr/>
        </p:nvSpPr>
        <p:spPr>
          <a:xfrm>
            <a:off x="1857356" y="3714758"/>
            <a:ext cx="5715008" cy="115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-"/>
            </a:pPr>
            <a:r>
              <a:rPr lang="pt-BR" sz="2800" dirty="0">
                <a:latin typeface="Calibri"/>
                <a:ea typeface="Calibri"/>
                <a:cs typeface="Calibri"/>
                <a:sym typeface="Calibri"/>
              </a:rPr>
              <a:t>Simular fluxo de potência;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-"/>
            </a:pPr>
            <a:r>
              <a:rPr lang="pt-BR" sz="2800" dirty="0">
                <a:latin typeface="Calibri"/>
                <a:ea typeface="Calibri"/>
                <a:cs typeface="Calibri"/>
                <a:sym typeface="Calibri"/>
              </a:rPr>
              <a:t>Simular inclusão de novas cargas;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-"/>
            </a:pPr>
            <a:r>
              <a:rPr lang="pt-BR" sz="2800" dirty="0">
                <a:latin typeface="Calibri"/>
                <a:ea typeface="Calibri"/>
                <a:cs typeface="Calibri"/>
                <a:sym typeface="Calibri"/>
              </a:rPr>
              <a:t>Disponibilidade de </a:t>
            </a:r>
            <a:r>
              <a:rPr lang="pt-BR" sz="2800" dirty="0" smtClean="0">
                <a:latin typeface="Calibri"/>
                <a:ea typeface="Calibri"/>
                <a:cs typeface="Calibri"/>
                <a:sym typeface="Calibri"/>
              </a:rPr>
              <a:t>acesso.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216;g5cd183e267_3_31"/>
          <p:cNvPicPr preferRelativeResize="0"/>
          <p:nvPr/>
        </p:nvPicPr>
        <p:blipFill rotWithShape="1">
          <a:blip r:embed="rId4">
            <a:alphaModFix/>
          </a:blip>
          <a:srcRect t="-6010" r="9032" b="6009"/>
          <a:stretch/>
        </p:blipFill>
        <p:spPr>
          <a:xfrm>
            <a:off x="3929058" y="890089"/>
            <a:ext cx="5035940" cy="26817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899592" y="157242"/>
            <a:ext cx="8244408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 smtClean="0">
                <a:solidFill>
                  <a:srgbClr val="E66800"/>
                </a:solidFill>
              </a:rPr>
              <a:t>Estudos</a:t>
            </a:r>
            <a:endParaRPr lang="pt-BR" sz="3800" b="1" dirty="0">
              <a:solidFill>
                <a:srgbClr val="E668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5cd183e267_0_86"/>
          <p:cNvPicPr preferRelativeResize="0"/>
          <p:nvPr/>
        </p:nvPicPr>
        <p:blipFill rotWithShape="1">
          <a:blip r:embed="rId3">
            <a:alphaModFix/>
          </a:blip>
          <a:srcRect l="1298" t="2072" r="875"/>
          <a:stretch/>
        </p:blipFill>
        <p:spPr>
          <a:xfrm>
            <a:off x="1142976" y="2357436"/>
            <a:ext cx="6525489" cy="219195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5cd183e267_0_86"/>
          <p:cNvSpPr txBox="1"/>
          <p:nvPr/>
        </p:nvSpPr>
        <p:spPr>
          <a:xfrm>
            <a:off x="0" y="780525"/>
            <a:ext cx="9144000" cy="179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-"/>
            </a:pPr>
            <a:r>
              <a:rPr lang="pt-BR" sz="2000" dirty="0">
                <a:latin typeface="+mj-lt"/>
                <a:ea typeface="Calibri"/>
                <a:cs typeface="Calibri"/>
                <a:sym typeface="Calibri"/>
              </a:rPr>
              <a:t>Percentual de cargas em relação às unidades consumidoras domésticas;</a:t>
            </a:r>
            <a:endParaRPr sz="2000" dirty="0"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-"/>
            </a:pPr>
            <a:r>
              <a:rPr lang="pt-BR" sz="2000" dirty="0">
                <a:latin typeface="+mj-lt"/>
                <a:ea typeface="Calibri"/>
                <a:cs typeface="Calibri"/>
                <a:sym typeface="Calibri"/>
              </a:rPr>
              <a:t>Distribuição das cargas aleatório;</a:t>
            </a:r>
            <a:endParaRPr sz="2000" dirty="0"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-"/>
            </a:pPr>
            <a:r>
              <a:rPr lang="pt-BR" sz="2000" dirty="0">
                <a:latin typeface="+mj-lt"/>
                <a:ea typeface="Calibri"/>
                <a:cs typeface="Calibri"/>
                <a:sym typeface="Calibri"/>
              </a:rPr>
              <a:t>Horário e tempo de recarga;</a:t>
            </a:r>
            <a:endParaRPr sz="2000" dirty="0"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-"/>
            </a:pPr>
            <a:r>
              <a:rPr lang="pt-BR" sz="2000" dirty="0">
                <a:latin typeface="+mj-lt"/>
                <a:ea typeface="Calibri"/>
                <a:cs typeface="Calibri"/>
                <a:sym typeface="Calibri"/>
              </a:rPr>
              <a:t>Potência do ponto de </a:t>
            </a:r>
            <a:r>
              <a:rPr lang="pt-BR" sz="2000" dirty="0" smtClean="0">
                <a:latin typeface="+mj-lt"/>
                <a:ea typeface="Calibri"/>
                <a:cs typeface="Calibri"/>
                <a:sym typeface="Calibri"/>
              </a:rPr>
              <a:t>recarga.</a:t>
            </a:r>
            <a:endParaRPr sz="2000" dirty="0"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99592" y="157242"/>
            <a:ext cx="8244408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 smtClean="0">
                <a:solidFill>
                  <a:srgbClr val="E66800"/>
                </a:solidFill>
              </a:rPr>
              <a:t>Estudos</a:t>
            </a:r>
            <a:endParaRPr lang="pt-BR" sz="3800" b="1" dirty="0">
              <a:solidFill>
                <a:srgbClr val="E668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5cd183e267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275055"/>
            <a:ext cx="4648201" cy="37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5cd183e267_0_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275054"/>
            <a:ext cx="4495800" cy="37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5cd183e267_0_94"/>
          <p:cNvSpPr txBox="1">
            <a:spLocks noGrp="1"/>
          </p:cNvSpPr>
          <p:nvPr>
            <p:ph type="subTitle" idx="4294967295"/>
          </p:nvPr>
        </p:nvSpPr>
        <p:spPr>
          <a:xfrm>
            <a:off x="571472" y="714362"/>
            <a:ext cx="3592200" cy="49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 sz="2800" dirty="0"/>
              <a:t>Sem VE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268" name="Google Shape;268;g5cd183e267_0_94"/>
          <p:cNvSpPr txBox="1">
            <a:spLocks noGrp="1"/>
          </p:cNvSpPr>
          <p:nvPr>
            <p:ph type="subTitle" idx="4294967295"/>
          </p:nvPr>
        </p:nvSpPr>
        <p:spPr>
          <a:xfrm>
            <a:off x="5143504" y="714362"/>
            <a:ext cx="3592200" cy="49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 sz="2800" dirty="0"/>
              <a:t>Com VE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899592" y="157242"/>
            <a:ext cx="8244408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 smtClean="0">
                <a:solidFill>
                  <a:srgbClr val="E66800"/>
                </a:solidFill>
              </a:rPr>
              <a:t>Estudos</a:t>
            </a:r>
            <a:endParaRPr lang="pt-BR" sz="3800" b="1" dirty="0">
              <a:solidFill>
                <a:srgbClr val="E668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lexicarbrasil.com.br/wp-content/uploads/2014/10/eletr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" b="7134"/>
          <a:stretch/>
        </p:blipFill>
        <p:spPr bwMode="auto">
          <a:xfrm>
            <a:off x="449256" y="843410"/>
            <a:ext cx="8370515" cy="408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860032" y="1059582"/>
            <a:ext cx="3925037" cy="373757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3800" b="1">
                <a:solidFill>
                  <a:srgbClr val="E668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da-DK" sz="2000" dirty="0">
                <a:solidFill>
                  <a:schemeClr val="tx1"/>
                </a:solidFill>
              </a:rPr>
              <a:t>Primeiro VE da COPEL – ELETRON</a:t>
            </a:r>
          </a:p>
          <a:p>
            <a:pPr algn="just"/>
            <a:endParaRPr lang="da-DK" sz="2000" dirty="0">
              <a:solidFill>
                <a:schemeClr val="tx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963205" y="205831"/>
            <a:ext cx="5208326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>
                <a:solidFill>
                  <a:srgbClr val="E66800"/>
                </a:solidFill>
              </a:rPr>
              <a:t>Histórico da COPEL</a:t>
            </a:r>
          </a:p>
        </p:txBody>
      </p:sp>
      <p:sp>
        <p:nvSpPr>
          <p:cNvPr id="2" name="Retângulo 1"/>
          <p:cNvSpPr/>
          <p:nvPr/>
        </p:nvSpPr>
        <p:spPr>
          <a:xfrm>
            <a:off x="449257" y="3507854"/>
            <a:ext cx="8370514" cy="1419622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pt-BR" b="1" dirty="0">
                <a:latin typeface="+mj-lt"/>
                <a:ea typeface="+mj-ea"/>
                <a:cs typeface="+mj-cs"/>
              </a:rPr>
              <a:t>Protótipo de veículo elétrico para uso urbano, com capacidade para 1t de carga, autonomia de 105 km e 80 km/h de velocidade máxima. Motor de tração com 30 kW em corrente contínua, controle de velocidade progressivo. As baterias chumbo-ácido (com peso total de 1.030 kg) permitiriam 600 ciclos de recarga, ou até dois anos de vida útil. O protótipo foi oficialmente apresentado em julho de 1981.</a:t>
            </a:r>
          </a:p>
        </p:txBody>
      </p:sp>
      <p:pic>
        <p:nvPicPr>
          <p:cNvPr id="3" name="Picture 2" descr="http://www.nucleobasico.com.br/wp-content/uploads/2013/09/copellogosloganvertical.png">
            <a:extLst>
              <a:ext uri="{FF2B5EF4-FFF2-40B4-BE49-F238E27FC236}">
                <a16:creationId xmlns="" xmlns:a16="http://schemas.microsoft.com/office/drawing/2014/main" id="{17CB7353-AE31-3240-8F60-C75BC252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32"/>
            <a:ext cx="1026114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58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91" y="1564094"/>
            <a:ext cx="5638787" cy="3038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5F4C9-EDFA-4919-BFE4-B07899F03CA1}"/>
              </a:ext>
            </a:extLst>
          </p:cNvPr>
          <p:cNvSpPr txBox="1"/>
          <p:nvPr/>
        </p:nvSpPr>
        <p:spPr>
          <a:xfrm>
            <a:off x="8543261" y="4705277"/>
            <a:ext cx="351966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0" y="0"/>
            <a:ext cx="8197948" cy="661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1" y="308611"/>
            <a:ext cx="8165672" cy="3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/>
          </a:p>
        </p:txBody>
      </p:sp>
      <p:pic>
        <p:nvPicPr>
          <p:cNvPr id="13" name="Picture 13" descr="Uma imagem contendo objeto&#10;&#10;Descrição gerada com muito alta confiança">
            <a:extLst>
              <a:ext uri="{FF2B5EF4-FFF2-40B4-BE49-F238E27FC236}">
                <a16:creationId xmlns="" xmlns:a16="http://schemas.microsoft.com/office/drawing/2014/main" id="{4FF707D5-7307-4F82-BB9D-871758C1F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560247"/>
            <a:ext cx="3060221" cy="2950346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899592" y="157242"/>
            <a:ext cx="8244408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 smtClean="0">
                <a:solidFill>
                  <a:srgbClr val="E66800"/>
                </a:solidFill>
              </a:rPr>
              <a:t>Edificações de Uso Coletivo</a:t>
            </a:r>
            <a:endParaRPr lang="pt-BR" sz="3800" b="1" dirty="0">
              <a:solidFill>
                <a:srgbClr val="E66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180"/>
            <a:ext cx="4588669" cy="2725764"/>
          </a:xfrm>
        </p:spPr>
        <p:txBody>
          <a:bodyPr>
            <a:normAutofit/>
          </a:bodyPr>
          <a:lstStyle/>
          <a:p>
            <a:r>
              <a:rPr lang="en-US" sz="2100" dirty="0">
                <a:cs typeface="Calibri"/>
              </a:rPr>
              <a:t>Local de </a:t>
            </a:r>
            <a:r>
              <a:rPr lang="en-US" sz="2100" dirty="0" err="1">
                <a:cs typeface="Calibri"/>
              </a:rPr>
              <a:t>preferência</a:t>
            </a:r>
            <a:r>
              <a:rPr lang="en-US" sz="2100" dirty="0">
                <a:cs typeface="Calibri"/>
              </a:rPr>
              <a:t> para </a:t>
            </a:r>
            <a:r>
              <a:rPr lang="en-US" sz="2100" dirty="0" err="1">
                <a:cs typeface="Calibri"/>
              </a:rPr>
              <a:t>recarga</a:t>
            </a:r>
            <a:r>
              <a:rPr lang="en-US" sz="2100" dirty="0">
                <a:cs typeface="Calibri"/>
              </a:rPr>
              <a:t> do </a:t>
            </a:r>
            <a:r>
              <a:rPr lang="en-US" sz="2100" dirty="0" err="1">
                <a:cs typeface="Calibri"/>
              </a:rPr>
              <a:t>veículo</a:t>
            </a:r>
            <a:r>
              <a:rPr lang="en-US" sz="2100" dirty="0">
                <a:cs typeface="Calibri"/>
              </a:rPr>
              <a:t> </a:t>
            </a:r>
            <a:r>
              <a:rPr lang="en-US" sz="2100" dirty="0" err="1">
                <a:cs typeface="Calibri"/>
              </a:rPr>
              <a:t>elétrico</a:t>
            </a:r>
            <a:r>
              <a:rPr lang="en-US" sz="2100" dirty="0">
                <a:cs typeface="Calibri"/>
              </a:rPr>
              <a:t>;</a:t>
            </a:r>
          </a:p>
        </p:txBody>
      </p:sp>
      <p:pic>
        <p:nvPicPr>
          <p:cNvPr id="4" name="Imagem 6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1428742"/>
            <a:ext cx="3929090" cy="3453417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0" y="0"/>
            <a:ext cx="8197948" cy="661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1" y="308611"/>
            <a:ext cx="8165672" cy="3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/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A298FB33-D567-49F9-9A50-472815843A83}"/>
              </a:ext>
            </a:extLst>
          </p:cNvPr>
          <p:cNvSpPr txBox="1"/>
          <p:nvPr/>
        </p:nvSpPr>
        <p:spPr>
          <a:xfrm>
            <a:off x="8547248" y="4705277"/>
            <a:ext cx="349545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899592" y="157242"/>
            <a:ext cx="8244408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 smtClean="0">
                <a:solidFill>
                  <a:srgbClr val="E66800"/>
                </a:solidFill>
              </a:rPr>
              <a:t>Edificações de Uso Coletivo</a:t>
            </a:r>
            <a:endParaRPr lang="pt-BR" sz="3800" b="1" dirty="0">
              <a:solidFill>
                <a:srgbClr val="E66800"/>
              </a:solidFill>
            </a:endParaRPr>
          </a:p>
        </p:txBody>
      </p:sp>
      <p:pic>
        <p:nvPicPr>
          <p:cNvPr id="14" name="Picture 4" descr="Resultado de imagem para IMAGENS CARREGAMENTO VEICULOS ELETRIC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2643188"/>
            <a:ext cx="3655133" cy="2075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2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3" descr="índice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438" y="1214428"/>
            <a:ext cx="3786214" cy="32746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4B39561C-36DB-4B0F-AF52-48783A3F954C}"/>
              </a:ext>
            </a:extLst>
          </p:cNvPr>
          <p:cNvSpPr txBox="1">
            <a:spLocks/>
          </p:cNvSpPr>
          <p:nvPr/>
        </p:nvSpPr>
        <p:spPr>
          <a:xfrm>
            <a:off x="357158" y="1142990"/>
            <a:ext cx="4519193" cy="14287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100" dirty="0">
                <a:cs typeface="Calibri"/>
              </a:rPr>
              <a:t>Planejamento</a:t>
            </a:r>
            <a:r>
              <a:rPr lang="en-US" sz="2100" dirty="0">
                <a:cs typeface="Calibri"/>
              </a:rPr>
              <a:t> para a  </a:t>
            </a:r>
            <a:r>
              <a:rPr lang="en-US" sz="2100" dirty="0" err="1">
                <a:cs typeface="Calibri"/>
              </a:rPr>
              <a:t>adequação</a:t>
            </a:r>
            <a:r>
              <a:rPr lang="en-US" sz="2100" dirty="0">
                <a:cs typeface="Calibri"/>
              </a:rPr>
              <a:t> de </a:t>
            </a:r>
            <a:r>
              <a:rPr lang="en-US" sz="2100" dirty="0" err="1">
                <a:cs typeface="Calibri"/>
              </a:rPr>
              <a:t>edíficios</a:t>
            </a:r>
            <a:r>
              <a:rPr lang="en-US" sz="2100" dirty="0">
                <a:cs typeface="Calibri"/>
              </a:rPr>
              <a:t> para </a:t>
            </a:r>
            <a:r>
              <a:rPr lang="en-US" sz="2100" dirty="0" err="1">
                <a:cs typeface="Calibri"/>
              </a:rPr>
              <a:t>atender</a:t>
            </a:r>
            <a:r>
              <a:rPr lang="en-US" sz="2100" dirty="0">
                <a:cs typeface="Calibri"/>
              </a:rPr>
              <a:t> </a:t>
            </a:r>
            <a:r>
              <a:rPr lang="en-US" sz="2100" dirty="0" err="1">
                <a:cs typeface="Calibri"/>
              </a:rPr>
              <a:t>veículos</a:t>
            </a:r>
            <a:r>
              <a:rPr lang="en-US" sz="2100" dirty="0">
                <a:cs typeface="Calibri"/>
              </a:rPr>
              <a:t> </a:t>
            </a:r>
            <a:r>
              <a:rPr lang="en-US" sz="2100" dirty="0" err="1" smtClean="0">
                <a:cs typeface="Calibri"/>
              </a:rPr>
              <a:t>elétricos</a:t>
            </a:r>
            <a:endParaRPr lang="en-US" sz="21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57CDA06-1AAF-441C-A438-8DDADE2C1E91}"/>
              </a:ext>
            </a:extLst>
          </p:cNvPr>
          <p:cNvSpPr txBox="1"/>
          <p:nvPr/>
        </p:nvSpPr>
        <p:spPr>
          <a:xfrm>
            <a:off x="8547248" y="4706236"/>
            <a:ext cx="349545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0" y="0"/>
            <a:ext cx="8197948" cy="661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1" y="308611"/>
            <a:ext cx="8165672" cy="3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t-BR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899592" y="157242"/>
            <a:ext cx="8244408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 smtClean="0">
                <a:solidFill>
                  <a:srgbClr val="E66800"/>
                </a:solidFill>
              </a:rPr>
              <a:t>Edificações de Uso Coletivo</a:t>
            </a:r>
            <a:endParaRPr lang="pt-BR" sz="3800" b="1" dirty="0">
              <a:solidFill>
                <a:srgbClr val="E66800"/>
              </a:solidFill>
            </a:endParaRPr>
          </a:p>
        </p:txBody>
      </p:sp>
      <p:pic>
        <p:nvPicPr>
          <p:cNvPr id="14" name="Picture 10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571750"/>
            <a:ext cx="3357586" cy="2143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608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18971"/>
            <a:ext cx="7890470" cy="39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12">
            <a:extLst>
              <a:ext uri="{FF2B5EF4-FFF2-40B4-BE49-F238E27FC236}">
                <a16:creationId xmlns="" xmlns:a16="http://schemas.microsoft.com/office/drawing/2014/main" id="{A184285A-EB65-4E40-A273-384EF66F12E7}"/>
              </a:ext>
            </a:extLst>
          </p:cNvPr>
          <p:cNvGrpSpPr/>
          <p:nvPr/>
        </p:nvGrpSpPr>
        <p:grpSpPr>
          <a:xfrm>
            <a:off x="971600" y="51470"/>
            <a:ext cx="7920880" cy="1026114"/>
            <a:chOff x="971600" y="46332"/>
            <a:chExt cx="7920880" cy="1026114"/>
          </a:xfrm>
        </p:grpSpPr>
        <p:pic>
          <p:nvPicPr>
            <p:cNvPr id="8" name="Picture 2" descr="http://www.nucleobasico.com.br/wp-content/uploads/2013/09/copellogosloganvertical.png">
              <a:extLst>
                <a:ext uri="{FF2B5EF4-FFF2-40B4-BE49-F238E27FC236}">
                  <a16:creationId xmlns="" xmlns:a16="http://schemas.microsoft.com/office/drawing/2014/main" id="{449A4060-EC25-9845-8518-9798BC2F6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46332"/>
              <a:ext cx="1026114" cy="1026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ítulo 1">
              <a:extLst>
                <a:ext uri="{FF2B5EF4-FFF2-40B4-BE49-F238E27FC236}">
                  <a16:creationId xmlns="" xmlns:a16="http://schemas.microsoft.com/office/drawing/2014/main" id="{D1BBB2B0-0F57-8743-BA8D-DDEB9AD503C9}"/>
                </a:ext>
              </a:extLst>
            </p:cNvPr>
            <p:cNvSpPr txBox="1">
              <a:spLocks/>
            </p:cNvSpPr>
            <p:nvPr/>
          </p:nvSpPr>
          <p:spPr>
            <a:xfrm>
              <a:off x="1028700" y="123478"/>
              <a:ext cx="7863780" cy="6375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3600" b="1">
                  <a:solidFill>
                    <a:srgbClr val="E66800"/>
                  </a:solidFill>
                </a:rPr>
                <a:t>Continuidade dos projetos </a:t>
              </a:r>
              <a:endParaRPr lang="pt-BR" sz="1400" b="1" dirty="0">
                <a:solidFill>
                  <a:srgbClr val="E668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971600" y="51470"/>
            <a:ext cx="7920880" cy="1026114"/>
            <a:chOff x="971600" y="46332"/>
            <a:chExt cx="7920880" cy="1026114"/>
          </a:xfrm>
        </p:grpSpPr>
        <p:pic>
          <p:nvPicPr>
            <p:cNvPr id="16" name="Picture 2" descr="http://www.nucleobasico.com.br/wp-content/uploads/2013/09/copellogosloganvertical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46332"/>
              <a:ext cx="1026114" cy="1026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ítulo 1"/>
            <p:cNvSpPr txBox="1">
              <a:spLocks/>
            </p:cNvSpPr>
            <p:nvPr/>
          </p:nvSpPr>
          <p:spPr>
            <a:xfrm>
              <a:off x="1028700" y="123478"/>
              <a:ext cx="7863780" cy="6375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3600" b="1" dirty="0">
                  <a:solidFill>
                    <a:srgbClr val="E66800"/>
                  </a:solidFill>
                </a:rPr>
                <a:t>Projetos P&amp;D COPEL DIS</a:t>
              </a:r>
            </a:p>
            <a:p>
              <a:r>
                <a:rPr lang="pt-BR" sz="2400" b="1" dirty="0">
                  <a:solidFill>
                    <a:srgbClr val="E66800"/>
                  </a:solidFill>
                </a:rPr>
                <a:t>Chamada nº 22 da ANEEL</a:t>
              </a:r>
              <a:endParaRPr lang="pt-BR" sz="1400" b="1" dirty="0">
                <a:solidFill>
                  <a:srgbClr val="E66800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9630"/>
            <a:ext cx="867378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61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"/>
          <a:stretch/>
        </p:blipFill>
        <p:spPr bwMode="auto">
          <a:xfrm>
            <a:off x="939404" y="921339"/>
            <a:ext cx="6750844" cy="330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c051096\AppData\Local\Microsoft\Windows\Temporary Internet Files\Content.IE5\RPRIFF0Y\Investing-PNG-Image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760" y="1235953"/>
            <a:ext cx="1001520" cy="10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nucleobasico.com.br/wp-content/uploads/2013/09/copellogosloganvertical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32"/>
            <a:ext cx="1026114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1021763" y="122278"/>
            <a:ext cx="7863780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E66800"/>
                </a:solidFill>
              </a:rPr>
              <a:t>O Futuro da Mobilidade</a:t>
            </a:r>
            <a:endParaRPr lang="pt-BR" sz="2000" b="1" dirty="0">
              <a:solidFill>
                <a:srgbClr val="E668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3779" y="4641974"/>
            <a:ext cx="3591018" cy="4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6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r="2911"/>
          <a:stretch/>
        </p:blipFill>
        <p:spPr bwMode="auto">
          <a:xfrm>
            <a:off x="382463" y="1026114"/>
            <a:ext cx="8582025" cy="327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028700" y="123478"/>
            <a:ext cx="7863780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E66800"/>
                </a:solidFill>
              </a:rPr>
              <a:t>Muito Obrigado!</a:t>
            </a:r>
            <a:endParaRPr lang="pt-BR" sz="2000" b="1" dirty="0">
              <a:solidFill>
                <a:srgbClr val="E66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Utilidades\Logomarcas\02-Copel-Subsidiarias\Holding\Com Logo Estado\png\logo-estado-colorida-hor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50" y="3966998"/>
            <a:ext cx="2637195" cy="5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ítulo 1"/>
          <p:cNvSpPr txBox="1">
            <a:spLocks/>
          </p:cNvSpPr>
          <p:nvPr/>
        </p:nvSpPr>
        <p:spPr>
          <a:xfrm>
            <a:off x="1096101" y="1059582"/>
            <a:ext cx="6932283" cy="1357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E66800"/>
                </a:solidFill>
              </a:rPr>
              <a:t>Júlio </a:t>
            </a:r>
            <a:r>
              <a:rPr lang="pt-BR" sz="4800" b="1" dirty="0" err="1">
                <a:solidFill>
                  <a:srgbClr val="E66800"/>
                </a:solidFill>
              </a:rPr>
              <a:t>Shigeaki</a:t>
            </a:r>
            <a:r>
              <a:rPr lang="pt-BR" sz="4800" b="1" dirty="0">
                <a:solidFill>
                  <a:srgbClr val="E66800"/>
                </a:solidFill>
              </a:rPr>
              <a:t> </a:t>
            </a:r>
            <a:r>
              <a:rPr lang="pt-BR" sz="4800" b="1" dirty="0" err="1">
                <a:solidFill>
                  <a:srgbClr val="E66800"/>
                </a:solidFill>
              </a:rPr>
              <a:t>Omori</a:t>
            </a:r>
            <a:r>
              <a:rPr lang="pt-BR" sz="4800" b="1" dirty="0">
                <a:solidFill>
                  <a:srgbClr val="E66800"/>
                </a:solidFill>
              </a:rPr>
              <a:t/>
            </a:r>
            <a:br>
              <a:rPr lang="pt-BR" sz="4800" b="1" dirty="0">
                <a:solidFill>
                  <a:srgbClr val="E66800"/>
                </a:solidFill>
              </a:rPr>
            </a:br>
            <a:r>
              <a:rPr lang="pt-BR" sz="4800" b="1" dirty="0">
                <a:solidFill>
                  <a:srgbClr val="E66800"/>
                </a:solidFill>
              </a:rPr>
              <a:t/>
            </a:r>
            <a:br>
              <a:rPr lang="pt-BR" sz="4800" b="1" dirty="0">
                <a:solidFill>
                  <a:srgbClr val="E66800"/>
                </a:solidFill>
              </a:rPr>
            </a:br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</a:rPr>
              <a:t>julio.omori@copel.com</a:t>
            </a:r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449262" y="2777281"/>
            <a:ext cx="6247657" cy="801613"/>
            <a:chOff x="1449262" y="3138289"/>
            <a:chExt cx="6247657" cy="801613"/>
          </a:xfrm>
        </p:grpSpPr>
        <p:grpSp>
          <p:nvGrpSpPr>
            <p:cNvPr id="2" name="Grupo 1"/>
            <p:cNvGrpSpPr/>
            <p:nvPr/>
          </p:nvGrpSpPr>
          <p:grpSpPr>
            <a:xfrm>
              <a:off x="1695655" y="3291830"/>
              <a:ext cx="5756665" cy="564409"/>
              <a:chOff x="1407623" y="2499742"/>
              <a:chExt cx="5756665" cy="564409"/>
            </a:xfrm>
          </p:grpSpPr>
          <p:pic>
            <p:nvPicPr>
              <p:cNvPr id="1027" name="Picture 3" descr="C:\Users\c047470\Downloads\glob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248" y="2499744"/>
                <a:ext cx="307431" cy="307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C:\Users\c047470\Downloads\social-media\1384004-social-media\png\013-twitter-1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0797" y="2499744"/>
                <a:ext cx="307431" cy="307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C:\Users\c047470\Downloads\social-media\1384004-social-media\png\001-facebook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6521" y="2499743"/>
                <a:ext cx="307431" cy="307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C:\Users\c047470\Downloads\social-media\1384004-social-media\png\008-youtube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1882" y="2499742"/>
                <a:ext cx="307431" cy="307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C:\Users\c047470\Downloads\social-media\1384004-social-media\png\010-linkedin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9847" y="2500414"/>
                <a:ext cx="307431" cy="307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Espaço Reservado para Conteúdo 2"/>
              <p:cNvSpPr txBox="1">
                <a:spLocks/>
              </p:cNvSpPr>
              <p:nvPr/>
            </p:nvSpPr>
            <p:spPr>
              <a:xfrm>
                <a:off x="2599222" y="2799948"/>
                <a:ext cx="1108682" cy="26420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da-DK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/company/copel</a:t>
                </a:r>
              </a:p>
            </p:txBody>
          </p:sp>
          <p:sp>
            <p:nvSpPr>
              <p:cNvPr id="23" name="Espaço Reservado para Conteúdo 2"/>
              <p:cNvSpPr txBox="1">
                <a:spLocks/>
              </p:cNvSpPr>
              <p:nvPr/>
            </p:nvSpPr>
            <p:spPr>
              <a:xfrm>
                <a:off x="3635896" y="2793861"/>
                <a:ext cx="1108682" cy="26420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da-DK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/copel</a:t>
                </a:r>
              </a:p>
            </p:txBody>
          </p:sp>
          <p:sp>
            <p:nvSpPr>
              <p:cNvPr id="24" name="Espaço Reservado para Conteúdo 2"/>
              <p:cNvSpPr txBox="1">
                <a:spLocks/>
              </p:cNvSpPr>
              <p:nvPr/>
            </p:nvSpPr>
            <p:spPr>
              <a:xfrm>
                <a:off x="4715823" y="2793861"/>
                <a:ext cx="1219550" cy="26420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da-DK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/Copel Pura Energia</a:t>
                </a:r>
              </a:p>
            </p:txBody>
          </p:sp>
          <p:sp>
            <p:nvSpPr>
              <p:cNvPr id="25" name="Espaço Reservado para Conteúdo 2"/>
              <p:cNvSpPr txBox="1">
                <a:spLocks/>
              </p:cNvSpPr>
              <p:nvPr/>
            </p:nvSpPr>
            <p:spPr>
              <a:xfrm>
                <a:off x="5944738" y="2787774"/>
                <a:ext cx="1219550" cy="26420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da-DK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@copelatendevoce</a:t>
                </a:r>
              </a:p>
            </p:txBody>
          </p:sp>
          <p:sp>
            <p:nvSpPr>
              <p:cNvPr id="26" name="Espaço Reservado para Conteúdo 2"/>
              <p:cNvSpPr txBox="1">
                <a:spLocks/>
              </p:cNvSpPr>
              <p:nvPr/>
            </p:nvSpPr>
            <p:spPr>
              <a:xfrm>
                <a:off x="1407623" y="2793861"/>
                <a:ext cx="1108682" cy="26420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da-DK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www.copel.com</a:t>
                </a:r>
              </a:p>
            </p:txBody>
          </p:sp>
        </p:grpSp>
        <p:cxnSp>
          <p:nvCxnSpPr>
            <p:cNvPr id="4" name="Conector reto 3"/>
            <p:cNvCxnSpPr/>
            <p:nvPr/>
          </p:nvCxnSpPr>
          <p:spPr>
            <a:xfrm>
              <a:off x="1449262" y="3138289"/>
              <a:ext cx="6245476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1451444" y="3939902"/>
              <a:ext cx="6245475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97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436096" y="2787774"/>
            <a:ext cx="3600400" cy="190962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just">
              <a:spcBef>
                <a:spcPct val="0"/>
              </a:spcBef>
              <a:buNone/>
              <a:defRPr sz="2000" b="1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1600" dirty="0"/>
              <a:t>Segundo VE da COPEL</a:t>
            </a:r>
          </a:p>
          <a:p>
            <a:pPr algn="ctr"/>
            <a:r>
              <a:rPr lang="da-DK" sz="1600" dirty="0"/>
              <a:t>Palio Weekend</a:t>
            </a:r>
          </a:p>
          <a:p>
            <a:pPr algn="ctr"/>
            <a:r>
              <a:rPr lang="pt-BR" sz="1600" dirty="0"/>
              <a:t>Baterias de 21,2 kWh, 577 V / 38 Ah </a:t>
            </a:r>
          </a:p>
          <a:p>
            <a:pPr algn="ctr"/>
            <a:r>
              <a:rPr lang="pt-BR" sz="1600" dirty="0"/>
              <a:t>Tipo: Sódio-Níquel-Cloro, 1000 ciclos </a:t>
            </a:r>
          </a:p>
          <a:p>
            <a:pPr algn="ctr"/>
            <a:r>
              <a:rPr lang="pt-BR" sz="1600" dirty="0"/>
              <a:t>Alimentação: 127V/220V (50/60 Hz) </a:t>
            </a:r>
          </a:p>
          <a:p>
            <a:pPr algn="ctr"/>
            <a:r>
              <a:rPr lang="pt-BR" sz="1600" dirty="0"/>
              <a:t>Recarga: Aprox. 8 horas </a:t>
            </a:r>
          </a:p>
        </p:txBody>
      </p:sp>
      <p:pic>
        <p:nvPicPr>
          <p:cNvPr id="8" name="Picture 4" descr="Táxi elétrico no Aeroporto de Curiti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85015"/>
            <a:ext cx="3024336" cy="201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963205" y="205831"/>
            <a:ext cx="5208326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>
                <a:solidFill>
                  <a:srgbClr val="E66800"/>
                </a:solidFill>
              </a:rPr>
              <a:t>Histórico da COPEL</a:t>
            </a:r>
          </a:p>
        </p:txBody>
      </p:sp>
      <p:pic>
        <p:nvPicPr>
          <p:cNvPr id="3076" name="Picture 4" descr="Resultado de imagem para taxi eletrico cope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940"/>
          <a:stretch/>
        </p:blipFill>
        <p:spPr bwMode="auto">
          <a:xfrm>
            <a:off x="311274" y="1232343"/>
            <a:ext cx="4980806" cy="32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nucleobasico.com.br/wp-content/uploads/2013/09/copellogosloganvertical.png">
            <a:extLst>
              <a:ext uri="{FF2B5EF4-FFF2-40B4-BE49-F238E27FC236}">
                <a16:creationId xmlns="" xmlns:a16="http://schemas.microsoft.com/office/drawing/2014/main" id="{5CC50C68-3259-3E4B-84DC-B58A87CA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32"/>
            <a:ext cx="1026114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70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22298"/>
            <a:ext cx="7449036" cy="417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963205" y="205831"/>
            <a:ext cx="5208326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>
                <a:solidFill>
                  <a:srgbClr val="E66800"/>
                </a:solidFill>
              </a:rPr>
              <a:t>Histórico da COPEL</a:t>
            </a:r>
          </a:p>
        </p:txBody>
      </p:sp>
      <p:pic>
        <p:nvPicPr>
          <p:cNvPr id="2" name="Picture 2" descr="http://www.nucleobasico.com.br/wp-content/uploads/2013/09/copellogosloganvertical.png">
            <a:extLst>
              <a:ext uri="{FF2B5EF4-FFF2-40B4-BE49-F238E27FC236}">
                <a16:creationId xmlns="" xmlns:a16="http://schemas.microsoft.com/office/drawing/2014/main" id="{8BA8081C-958A-E348-85C6-BB3020EE4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32"/>
            <a:ext cx="1026114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1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85" y="826711"/>
            <a:ext cx="7089417" cy="427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963205" y="205831"/>
            <a:ext cx="5208326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1" dirty="0">
                <a:solidFill>
                  <a:srgbClr val="E66800"/>
                </a:solidFill>
              </a:rPr>
              <a:t>Histórico da COPEL</a:t>
            </a:r>
          </a:p>
        </p:txBody>
      </p:sp>
      <p:pic>
        <p:nvPicPr>
          <p:cNvPr id="2" name="Picture 2" descr="http://www.nucleobasico.com.br/wp-content/uploads/2013/09/copellogosloganvertical.png">
            <a:extLst>
              <a:ext uri="{FF2B5EF4-FFF2-40B4-BE49-F238E27FC236}">
                <a16:creationId xmlns="" xmlns:a16="http://schemas.microsoft.com/office/drawing/2014/main" id="{DDFAC373-7D48-6E45-AF36-944B4F2CB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32"/>
            <a:ext cx="1026114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5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26144" r="11274" b="26250"/>
          <a:stretch/>
        </p:blipFill>
        <p:spPr bwMode="auto">
          <a:xfrm>
            <a:off x="2801813" y="737634"/>
            <a:ext cx="6162675" cy="392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053325" y="100055"/>
            <a:ext cx="7863780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E66800"/>
                </a:solidFill>
              </a:rPr>
              <a:t>Concepção da </a:t>
            </a:r>
            <a:r>
              <a:rPr lang="pt-BR" sz="3600" b="1" dirty="0" err="1">
                <a:solidFill>
                  <a:srgbClr val="E66800"/>
                </a:solidFill>
              </a:rPr>
              <a:t>Eletrovia</a:t>
            </a:r>
            <a:r>
              <a:rPr lang="pt-BR" sz="3600" b="1" dirty="0">
                <a:solidFill>
                  <a:srgbClr val="E66800"/>
                </a:solidFill>
              </a:rPr>
              <a:t> BR-277</a:t>
            </a:r>
          </a:p>
        </p:txBody>
      </p:sp>
      <p:pic>
        <p:nvPicPr>
          <p:cNvPr id="6" name="Picture 2" descr="Image result for logo itai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85" y="173835"/>
            <a:ext cx="1090626" cy="7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nucleobasico.com.br/wp-content/uploads/2013/09/copellogosloganvertical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32"/>
            <a:ext cx="1026114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4885" y="4641974"/>
            <a:ext cx="3591018" cy="4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07504" y="1275606"/>
            <a:ext cx="2694309" cy="260891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Projeto de Pesquisa e Desenvolvimento ANEEL 0490/2017 - Pesquisa e Desenvolvimento de Carregador Rápido Nacional para Veículos Elétricos (VE)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8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342571"/>
            <a:ext cx="2520280" cy="3396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/>
              <a:t>Relevo</a:t>
            </a:r>
            <a:endParaRPr lang="da-DK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Indispensável para a determinação da localização das estações, grandes diferenças de altitude impactam significativamente no consumo dia veículos elétricos.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203849" y="1342570"/>
            <a:ext cx="2520280" cy="3269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800" b="1">
                <a:solidFill>
                  <a:schemeClr val="tx1">
                    <a:lumMod val="65000"/>
                    <a:lumOff val="35000"/>
                  </a:schemeClr>
                </a:solidFill>
              </a:rPr>
              <a:t>Rede de distribuição.</a:t>
            </a:r>
            <a:endParaRPr lang="da-DK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Disponibilidade para o suprimento de energia e confiabilidade para o abastecimento.  Níveis de tensão e potência influenciam também na locação dos pontos.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940152" y="1342571"/>
            <a:ext cx="2520280" cy="339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800" b="1">
                <a:solidFill>
                  <a:schemeClr val="tx1">
                    <a:lumMod val="65000"/>
                    <a:lumOff val="35000"/>
                  </a:schemeClr>
                </a:solidFill>
              </a:rPr>
              <a:t>Atrativos ao cliente</a:t>
            </a:r>
            <a:endParaRPr lang="da-DK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Hotel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Restaurantes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Sanitários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Internet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Segurança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</a:rPr>
              <a:t>Atendimento 24h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upo 3">
            <a:extLst>
              <a:ext uri="{FF2B5EF4-FFF2-40B4-BE49-F238E27FC236}">
                <a16:creationId xmlns="" xmlns:a16="http://schemas.microsoft.com/office/drawing/2014/main" id="{5568CD38-73FD-E541-A6C9-FD478D734764}"/>
              </a:ext>
            </a:extLst>
          </p:cNvPr>
          <p:cNvGrpSpPr/>
          <p:nvPr/>
        </p:nvGrpSpPr>
        <p:grpSpPr>
          <a:xfrm>
            <a:off x="971600" y="46332"/>
            <a:ext cx="8025711" cy="5045698"/>
            <a:chOff x="971600" y="46332"/>
            <a:chExt cx="8025711" cy="5045698"/>
          </a:xfrm>
        </p:grpSpPr>
        <p:grpSp>
          <p:nvGrpSpPr>
            <p:cNvPr id="9" name="Grupo 14">
              <a:extLst>
                <a:ext uri="{FF2B5EF4-FFF2-40B4-BE49-F238E27FC236}">
                  <a16:creationId xmlns="" xmlns:a16="http://schemas.microsoft.com/office/drawing/2014/main" id="{750C84CD-2298-3B48-942D-BFBCCF7E7586}"/>
                </a:ext>
              </a:extLst>
            </p:cNvPr>
            <p:cNvGrpSpPr/>
            <p:nvPr/>
          </p:nvGrpSpPr>
          <p:grpSpPr>
            <a:xfrm>
              <a:off x="971600" y="46332"/>
              <a:ext cx="8025711" cy="1026114"/>
              <a:chOff x="971600" y="46332"/>
              <a:chExt cx="8025711" cy="1026114"/>
            </a:xfrm>
          </p:grpSpPr>
          <p:pic>
            <p:nvPicPr>
              <p:cNvPr id="11" name="Picture 2" descr="Image result for logo itaipu">
                <a:extLst>
                  <a:ext uri="{FF2B5EF4-FFF2-40B4-BE49-F238E27FC236}">
                    <a16:creationId xmlns="" xmlns:a16="http://schemas.microsoft.com/office/drawing/2014/main" id="{5F5900FE-6D5B-254C-B4CA-6701F9A050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85" y="173835"/>
                <a:ext cx="1090626" cy="77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http://www.nucleobasico.com.br/wp-content/uploads/2013/09/copellogosloganvertical.png">
                <a:extLst>
                  <a:ext uri="{FF2B5EF4-FFF2-40B4-BE49-F238E27FC236}">
                    <a16:creationId xmlns="" xmlns:a16="http://schemas.microsoft.com/office/drawing/2014/main" id="{4D3C8331-0390-6949-B501-AFB5689107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46332"/>
                <a:ext cx="1026114" cy="10261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ítulo 1">
                <a:extLst>
                  <a:ext uri="{FF2B5EF4-FFF2-40B4-BE49-F238E27FC236}">
                    <a16:creationId xmlns="" xmlns:a16="http://schemas.microsoft.com/office/drawing/2014/main" id="{7E36E24F-4797-994E-B26A-E43D3BABF7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8700" y="123478"/>
                <a:ext cx="7863780" cy="6375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sz="3600" b="1">
                    <a:solidFill>
                      <a:srgbClr val="E66800"/>
                    </a:solidFill>
                  </a:rPr>
                  <a:t>Implantação de Eletrovia BR-277</a:t>
                </a:r>
                <a:endParaRPr lang="pt-BR" sz="3600" b="1" dirty="0">
                  <a:solidFill>
                    <a:srgbClr val="E66800"/>
                  </a:solidFill>
                </a:endParaRPr>
              </a:p>
            </p:txBody>
          </p:sp>
        </p:grpSp>
        <p:pic>
          <p:nvPicPr>
            <p:cNvPr id="10" name="Picture 2">
              <a:extLst>
                <a:ext uri="{FF2B5EF4-FFF2-40B4-BE49-F238E27FC236}">
                  <a16:creationId xmlns="" xmlns:a16="http://schemas.microsoft.com/office/drawing/2014/main" id="{5F9C1447-FE6F-114D-BF47-49DC7C71D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33779" y="4641974"/>
              <a:ext cx="3591018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16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190086d-83a4-4770-98d3-9967002dc989"/>
  <p:tag name="TEMPPRESENTATIONFILE" val="C:\Users\c051096\AppData\Local\Temp\tmp4622.tmp"/>
  <p:tag name="TEMPMEDIAFILENAME" val="C:\Users\c051096\AppData\Local\Temp\tmp4A48_WhatsApp Video 2019-07-19 at 16.00.38.mp4"/>
  <p:tag name="MEDIAFADEDURATION" val="0,2"/>
  <p:tag name="MEDIATRANSPARENCY" val="0,3"/>
  <p:tag name="MEDIACAPTIONSPROMPTED" val="False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onencias CIER" ma:contentTypeID="0x010100B041F826BDDF481385B3312C36ED6ED9003A9C9D06DAF54F46871927402CDB931800D184DDCB7FF93C4199E29B511A66F321" ma:contentTypeVersion="8" ma:contentTypeDescription="" ma:contentTypeScope="" ma:versionID="48dbb1896f72bbda04eebf7e5e58b43b">
  <xsd:schema xmlns:xsd="http://www.w3.org/2001/XMLSchema" xmlns:xs="http://www.w3.org/2001/XMLSchema" xmlns:p="http://schemas.microsoft.com/office/2006/metadata/properties" xmlns:ns2="27339639-029a-4491-9c5a-cbbfb2bfa76f" xmlns:ns3="843c9b0c-9a46-4ca8-ac2a-155222a5294f" xmlns:ns4="a516f857-f725-4bc6-908c-2cadec914471" targetNamespace="http://schemas.microsoft.com/office/2006/metadata/properties" ma:root="true" ma:fieldsID="37563fc67ea85567cb72022d1fb62629" ns2:_="" ns3:_="" ns4:_="">
    <xsd:import namespace="27339639-029a-4491-9c5a-cbbfb2bfa76f"/>
    <xsd:import namespace="843c9b0c-9a46-4ca8-ac2a-155222a5294f"/>
    <xsd:import namespace="a516f857-f725-4bc6-908c-2cadec914471"/>
    <xsd:element name="properties">
      <xsd:complexType>
        <xsd:sequence>
          <xsd:element name="documentManagement">
            <xsd:complexType>
              <xsd:all>
                <xsd:element ref="ns2:Descripcion_Ponencias" minOccurs="0"/>
                <xsd:element ref="ns2:Fecha_Ponencias" minOccurs="0"/>
                <xsd:element ref="ns3:Area_Lookup" minOccurs="0"/>
                <xsd:element ref="ns3:Tags_Lookup" minOccurs="0"/>
                <xsd:element ref="ns4:TaxCatchAll" minOccurs="0"/>
                <xsd:element ref="ns4:TaxCatchAllLabel" minOccurs="0"/>
                <xsd:element ref="ns4:Autores_x0020_personas_x0020_CIER" minOccurs="0"/>
                <xsd:element ref="ns4:Autores_x0020_empresariales_x0020_CIER" minOccurs="0"/>
                <xsd:element ref="ns4:Origen_x0020_editorial_x0020_CIER" minOccurs="0"/>
                <xsd:element ref="ns4:Fecha_x0020_documento_x0020_CIER" minOccurs="0"/>
                <xsd:element ref="ns4:Fecha_x0020_ingreso_x0020_documento_x0020_CIER" minOccurs="0"/>
                <xsd:element ref="ns4:p6fce760650a4778a1ac03a5f3401268" minOccurs="0"/>
                <xsd:element ref="ns4:g05bf14ef2b746659e0e74d8fcd8057c" minOccurs="0"/>
                <xsd:element ref="ns4:Caracteristica_x0020_CIER" minOccurs="0"/>
                <xsd:element ref="ns4:Descripcion_x0020_CIER" minOccurs="0"/>
                <xsd:element ref="ns4:i8a2196965de4d4c8c4f7e4b2f92ad1c" minOccurs="0"/>
                <xsd:element ref="ns4:ec299561128941688612ac6422c16d9e" minOccurs="0"/>
                <xsd:element ref="ns4:g277b0d3dda74f0b84c350bdeb72b2f5" minOccurs="0"/>
                <xsd:element ref="ns4:o9a68cad074f4578b7ee83cbad64fd25" minOccurs="0"/>
                <xsd:element ref="ns4:a8227f18a4104c3a8138066170411a14" minOccurs="0"/>
                <xsd:element ref="ns4:Evento_x0020_nombre_x0020_CIER" minOccurs="0"/>
                <xsd:element ref="ns4:Evento_x0020_numero_x0020_CIER" minOccurs="0"/>
                <xsd:element ref="ns4:Evento_x0020_fecha_x0020_CIER" minOccurs="0"/>
                <xsd:element ref="ns4:Evento_x0020_lugar_x0020_CIER" minOccurs="0"/>
                <xsd:element ref="ns4:Cantidad_x0020_Vendidos_x0020_CIER" minOccurs="0"/>
                <xsd:element ref="ns4:Imagen_x0020_Presentacion_x0020_CIER" minOccurs="0"/>
                <xsd:element ref="ns4:Precio_x0020_CIER" minOccurs="0"/>
                <xsd:element ref="ns4:CantidadDescargasCIER" minOccurs="0"/>
                <xsd:element ref="ns4:CantidadVisualizacionesCIER" minOccurs="0"/>
                <xsd:element ref="ns4:Evento_x0020_Link_x0020_CIER" minOccurs="0"/>
                <xsd:element ref="ns4:Tipo_x0020_documento_x0020_CIER" minOccurs="0"/>
                <xsd:element ref="ns2:Restringid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339639-029a-4491-9c5a-cbbfb2bfa76f" elementFormDefault="qualified">
    <xsd:import namespace="http://schemas.microsoft.com/office/2006/documentManagement/types"/>
    <xsd:import namespace="http://schemas.microsoft.com/office/infopath/2007/PartnerControls"/>
    <xsd:element name="Descripcion_Ponencias" ma:index="8" nillable="true" ma:displayName="Descripcion" ma:internalName="Descripcion_Ponencias">
      <xsd:simpleType>
        <xsd:restriction base="dms:Text"/>
      </xsd:simpleType>
    </xsd:element>
    <xsd:element name="Fecha_Ponencias" ma:index="9" nillable="true" ma:displayName="Fecha" ma:internalName="Fecha_Ponencias">
      <xsd:simpleType>
        <xsd:restriction base="dms:DateTime"/>
      </xsd:simpleType>
    </xsd:element>
    <xsd:element name="Restringido" ma:index="46" nillable="true" ma:displayName="Restringido" ma:default="0" ma:internalName="Restringido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c9b0c-9a46-4ca8-ac2a-155222a5294f" elementFormDefault="qualified">
    <xsd:import namespace="http://schemas.microsoft.com/office/2006/documentManagement/types"/>
    <xsd:import namespace="http://schemas.microsoft.com/office/infopath/2007/PartnerControls"/>
    <xsd:element name="Area_Lookup" ma:index="10" nillable="true" ma:displayName="Area" ma:list="{e7e4e534-2197-4201-94bf-d3de2880babe}" ma:internalName="Area_Lookup" ma:showField="Title" ma:web="843c9b0c-9a46-4ca8-ac2a-155222a529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gs_Lookup" ma:index="11" nillable="true" ma:displayName="Tags" ma:list="{0523195f-0e09-424e-8b78-f429897bb9ce}" ma:internalName="Tags_Lookup" ma:showField="Title" ma:web="843c9b0c-9a46-4ca8-ac2a-155222a529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6f857-f725-4bc6-908c-2cadec91447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Columna global de taxonomía" ma:hidden="true" ma:list="{27c73361-ffb4-462b-a1ee-83cd89bf0c49}" ma:internalName="TaxCatchAll" ma:showField="CatchAllData" ma:web="a516f857-f725-4bc6-908c-2cadec9144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Columna global de taxonomía1" ma:hidden="true" ma:list="{27c73361-ffb4-462b-a1ee-83cd89bf0c49}" ma:internalName="TaxCatchAllLabel" ma:readOnly="true" ma:showField="CatchAllDataLabel" ma:web="a516f857-f725-4bc6-908c-2cadec9144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utores_x0020_personas_x0020_CIER" ma:index="14" nillable="true" ma:displayName="Autores personas CIER" ma:internalName="Autores_x0020_personas_x0020_CIER">
      <xsd:simpleType>
        <xsd:restriction base="dms:Text">
          <xsd:maxLength value="255"/>
        </xsd:restriction>
      </xsd:simpleType>
    </xsd:element>
    <xsd:element name="Autores_x0020_empresariales_x0020_CIER" ma:index="15" nillable="true" ma:displayName="Autores empresariales CIER" ma:internalName="Autores_x0020_empresariales_x0020_CIER">
      <xsd:simpleType>
        <xsd:restriction base="dms:Text">
          <xsd:maxLength value="255"/>
        </xsd:restriction>
      </xsd:simpleType>
    </xsd:element>
    <xsd:element name="Origen_x0020_editorial_x0020_CIER" ma:index="16" nillable="true" ma:displayName="Origen editorial CIER" ma:internalName="Origen_x0020_editorial_x0020_CIER">
      <xsd:simpleType>
        <xsd:restriction base="dms:Text">
          <xsd:maxLength value="255"/>
        </xsd:restriction>
      </xsd:simpleType>
    </xsd:element>
    <xsd:element name="Fecha_x0020_documento_x0020_CIER" ma:index="17" nillable="true" ma:displayName="Fecha documento CIER" ma:format="DateOnly" ma:internalName="Fecha_x0020_documento_x0020_CIER">
      <xsd:simpleType>
        <xsd:restriction base="dms:DateTime"/>
      </xsd:simpleType>
    </xsd:element>
    <xsd:element name="Fecha_x0020_ingreso_x0020_documento_x0020_CIER" ma:index="18" nillable="true" ma:displayName="Fecha ingreso documento CIER" ma:format="DateOnly" ma:internalName="Fecha_x0020_ingreso_x0020_documento_x0020_CIER">
      <xsd:simpleType>
        <xsd:restriction base="dms:DateTime"/>
      </xsd:simpleType>
    </xsd:element>
    <xsd:element name="p6fce760650a4778a1ac03a5f3401268" ma:index="19" nillable="true" ma:taxonomy="true" ma:internalName="p6fce760650a4778a1ac03a5f3401268" ma:taxonomyFieldName="Pais_x0020_CIER" ma:displayName="Pais CIER" ma:default="" ma:fieldId="{96fce760-650a-4778-a1ac-03a5f3401268}" ma:taxonomyMulti="true" ma:sspId="3a29c702-faed-49a8-b3b1-3dd6edcede64" ma:termSetId="81df36c4-8f31-461e-a277-7d402910a4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05bf14ef2b746659e0e74d8fcd8057c" ma:index="21" nillable="true" ma:taxonomy="true" ma:internalName="g05bf14ef2b746659e0e74d8fcd8057c" ma:taxonomyFieldName="Idioma_x0020_CIER" ma:displayName="Idioma CIER" ma:default="" ma:fieldId="{005bf14e-f2b7-4665-9e0e-74d8fcd8057c}" ma:sspId="3a29c702-faed-49a8-b3b1-3dd6edcede64" ma:termSetId="82ef80f1-be82-446c-aaf6-138b79fa7b5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racteristica_x0020_CIER" ma:index="23" nillable="true" ma:displayName="Caracteristica CIER" ma:internalName="Caracteristica_x0020_CIER">
      <xsd:simpleType>
        <xsd:restriction base="dms:Text">
          <xsd:maxLength value="255"/>
        </xsd:restriction>
      </xsd:simpleType>
    </xsd:element>
    <xsd:element name="Descripcion_x0020_CIER" ma:index="24" nillable="true" ma:displayName="Descripcion CIER" ma:internalName="Descripcion_x0020_CIER">
      <xsd:simpleType>
        <xsd:restriction base="dms:Note"/>
      </xsd:simpleType>
    </xsd:element>
    <xsd:element name="i8a2196965de4d4c8c4f7e4b2f92ad1c" ma:index="25" nillable="true" ma:taxonomy="true" ma:internalName="i8a2196965de4d4c8c4f7e4b2f92ad1c" ma:taxonomyFieldName="Descriptores_x0020_CIER" ma:displayName="Descriptores CIER" ma:default="" ma:fieldId="{28a21969-65de-4d4c-8c4f-7e4b2f92ad1c}" ma:taxonomyMulti="true" ma:sspId="3a29c702-faed-49a8-b3b1-3dd6edcede64" ma:termSetId="be2b0372-df69-4be2-8ebd-99f2399efdd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c299561128941688612ac6422c16d9e" ma:index="27" nillable="true" ma:taxonomy="true" ma:internalName="ec299561128941688612ac6422c16d9e" ma:taxonomyFieldName="Negocio_x0020_del_x0020_Sector_x0020_CIER" ma:displayName="Negocio del Sector CIER" ma:default="" ma:fieldId="{ec299561-1289-4168-8612-ac6422c16d9e}" ma:taxonomyMulti="true" ma:sspId="3a29c702-faed-49a8-b3b1-3dd6edcede64" ma:termSetId="7f75b109-23c0-4237-9fa9-63e4e71efe8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277b0d3dda74f0b84c350bdeb72b2f5" ma:index="29" nillable="true" ma:taxonomy="true" ma:internalName="g277b0d3dda74f0b84c350bdeb72b2f5" ma:taxonomyFieldName="Subarea_x0020_de_x0020_negocio_x0020_CIER" ma:displayName="Subarea de negocio CIER" ma:default="" ma:fieldId="{0277b0d3-dda7-4f0b-84c3-50bdeb72b2f5}" ma:taxonomyMulti="true" ma:sspId="3a29c702-faed-49a8-b3b1-3dd6edcede64" ma:termSetId="bafddefc-d0dc-4398-b32e-a4a1d66a15d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9a68cad074f4578b7ee83cbad64fd25" ma:index="31" nillable="true" ma:taxonomy="true" ma:internalName="o9a68cad074f4578b7ee83cbad64fd25" ma:taxonomyFieldName="Plataforma_x0020_CIER" ma:displayName="Plataforma CIER" ma:default="" ma:fieldId="{89a68cad-074f-4578-b7ee-83cbad64fd25}" ma:taxonomyMulti="true" ma:sspId="3a29c702-faed-49a8-b3b1-3dd6edcede64" ma:termSetId="1605320d-8ff2-4d9b-af35-5f7b441eb73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a8227f18a4104c3a8138066170411a14" ma:index="33" nillable="true" ma:taxonomy="true" ma:internalName="a8227f18a4104c3a8138066170411a14" ma:taxonomyFieldName="Subplataforma_x0020_CIER" ma:displayName="Subplataforma CIER" ma:default="" ma:fieldId="{a8227f18-a410-4c3a-8138-066170411a14}" ma:taxonomyMulti="true" ma:sspId="3a29c702-faed-49a8-b3b1-3dd6edcede64" ma:termSetId="524f337f-ec08-480a-9452-f009e8f4371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vento_x0020_nombre_x0020_CIER" ma:index="35" nillable="true" ma:displayName="Evento nombre CIER" ma:internalName="Evento_x0020_nombre_x0020_CIER">
      <xsd:simpleType>
        <xsd:restriction base="dms:Text">
          <xsd:maxLength value="255"/>
        </xsd:restriction>
      </xsd:simpleType>
    </xsd:element>
    <xsd:element name="Evento_x0020_numero_x0020_CIER" ma:index="36" nillable="true" ma:displayName="Evento numero CIER" ma:internalName="Evento_x0020_numero_x0020_CIER">
      <xsd:simpleType>
        <xsd:restriction base="dms:Text">
          <xsd:maxLength value="255"/>
        </xsd:restriction>
      </xsd:simpleType>
    </xsd:element>
    <xsd:element name="Evento_x0020_fecha_x0020_CIER" ma:index="37" nillable="true" ma:displayName="Evento fecha CIER" ma:format="DateOnly" ma:internalName="Evento_x0020_fecha_x0020_CIER">
      <xsd:simpleType>
        <xsd:restriction base="dms:DateTime"/>
      </xsd:simpleType>
    </xsd:element>
    <xsd:element name="Evento_x0020_lugar_x0020_CIER" ma:index="38" nillable="true" ma:displayName="Evento lugar CIER" ma:internalName="Evento_x0020_lugar_x0020_CIER">
      <xsd:simpleType>
        <xsd:restriction base="dms:Text">
          <xsd:maxLength value="255"/>
        </xsd:restriction>
      </xsd:simpleType>
    </xsd:element>
    <xsd:element name="Cantidad_x0020_Vendidos_x0020_CIER" ma:index="39" nillable="true" ma:displayName="Cantidad Vendidos CIER" ma:decimals="0" ma:internalName="Cantidad_x0020_Vendidos_x0020_CIER">
      <xsd:simpleType>
        <xsd:restriction base="dms:Number"/>
      </xsd:simpleType>
    </xsd:element>
    <xsd:element name="Imagen_x0020_Presentacion_x0020_CIER" ma:index="40" nillable="true" ma:displayName="Imagen Presentacion CIER" ma:format="Hyperlink" ma:internalName="Imagen_x0020_Presentacion_x0020_CIER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recio_x0020_CIER" ma:index="41" nillable="true" ma:displayName="Precio CIER" ma:decimals="2" ma:internalName="Precio_x0020_CIER">
      <xsd:simpleType>
        <xsd:restriction base="dms:Number"/>
      </xsd:simpleType>
    </xsd:element>
    <xsd:element name="CantidadDescargasCIER" ma:index="42" nillable="true" ma:displayName="CantidadDescargasCIER" ma:decimals="0" ma:internalName="CantidadDescargasCIER" ma:readOnly="false">
      <xsd:simpleType>
        <xsd:restriction base="dms:Number"/>
      </xsd:simpleType>
    </xsd:element>
    <xsd:element name="CantidadVisualizacionesCIER" ma:index="43" nillable="true" ma:displayName="CantidadVisualizacionesCIER" ma:decimals="0" ma:internalName="CantidadVisualizacionesCIER" ma:readOnly="false">
      <xsd:simpleType>
        <xsd:restriction base="dms:Number"/>
      </xsd:simpleType>
    </xsd:element>
    <xsd:element name="Evento_x0020_Link_x0020_CIER" ma:index="44" nillable="true" ma:displayName="Evento Link CIER" ma:format="Hyperlink" ma:internalName="Evento_x0020_Link_x0020_CIER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ipo_x0020_documento_x0020_CIER" ma:index="45" nillable="true" ma:displayName="Tipo documento CIER" ma:format="Dropdown" ma:internalName="Tipo_x0020_documento_x0020_CIER">
      <xsd:simpleType>
        <xsd:restriction base="dms:Choice">
          <xsd:enumeration value="Antecedente"/>
          <xsd:enumeration value="Final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s_Lookup xmlns="843c9b0c-9a46-4ca8-ac2a-155222a5294f"/>
    <TaxCatchAll xmlns="a516f857-f725-4bc6-908c-2cadec914471">
      <Value>27</Value>
      <Value>12</Value>
      <Value>1376</Value>
      <Value>106</Value>
      <Value>21</Value>
    </TaxCatchAll>
    <Area_Lookup xmlns="843c9b0c-9a46-4ca8-ac2a-155222a5294f"/>
    <Restringido xmlns="27339639-029a-4491-9c5a-cbbfb2bfa76f">true</Restringido>
    <Descripcion_Ponencias xmlns="27339639-029a-4491-9c5a-cbbfb2bfa76f">47 p.</Descripcion_Ponencias>
    <Fecha_Ponencias xmlns="27339639-029a-4491-9c5a-cbbfb2bfa76f">2019-08-23T03:00:00+00:00</Fecha_Ponencias>
    <CantidadDescargasCIER xmlns="a516f857-f725-4bc6-908c-2cadec914471">3</CantidadDescargasCIER>
    <Cantidad_x0020_Vendidos_x0020_CIER xmlns="a516f857-f725-4bc6-908c-2cadec914471" xsi:nil="true"/>
    <Autores_x0020_empresariales_x0020_CIER xmlns="a516f857-f725-4bc6-908c-2cadec914471">COPEL</Autores_x0020_empresariales_x0020_CIER>
    <Evento_x0020_lugar_x0020_CIER xmlns="a516f857-f725-4bc6-908c-2cadec914471">Montevideo, Uruguay</Evento_x0020_lugar_x0020_CIER>
    <CantidadVisualizacionesCIER xmlns="a516f857-f725-4bc6-908c-2cadec914471">1132</CantidadVisualizacionesCIER>
    <i8a2196965de4d4c8c4f7e4b2f92ad1c xmlns="a516f857-f725-4bc6-908c-2cadec914471">
      <Terms xmlns="http://schemas.microsoft.com/office/infopath/2007/PartnerControls">
        <TermInfo xmlns="http://schemas.microsoft.com/office/infopath/2007/PartnerControls">
          <TermName xmlns="http://schemas.microsoft.com/office/infopath/2007/PartnerControls">Vehiculos electricos</TermName>
          <TermId xmlns="http://schemas.microsoft.com/office/infopath/2007/PartnerControls">a988b345-b84f-4568-a534-6d19d3726504</TermId>
        </TermInfo>
      </Terms>
    </i8a2196965de4d4c8c4f7e4b2f92ad1c>
    <Evento_x0020_numero_x0020_CIER xmlns="a516f857-f725-4bc6-908c-2cadec914471">I</Evento_x0020_numero_x0020_CIER>
    <g05bf14ef2b746659e0e74d8fcd8057c xmlns="a516f857-f725-4bc6-908c-2cadec914471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Portugués</TermName>
          <TermId xmlns="http://schemas.microsoft.com/office/infopath/2007/PartnerControls">d068bb69-2966-4fc5-82cd-35f4f68ad4e6</TermId>
        </TermInfo>
      </Terms>
    </g05bf14ef2b746659e0e74d8fcd8057c>
    <Descripcion_x0020_CIER xmlns="a516f857-f725-4bc6-908c-2cadec914471">&lt;div class="ExternalClassD98F8BCD6BF84725ABF3172CB4E689A7"&gt;&lt;p&gt;&lt;strong&gt;Shigeaki Omori, Julio&lt;/strong&gt;&lt;/p&gt;&lt;p&gt;&lt;b&gt;COPEL&lt;/b&gt;&lt;/p&gt;&lt;/div&gt;</Descripcion_x0020_CIER>
    <o9a68cad074f4578b7ee83cbad64fd25 xmlns="a516f857-f725-4bc6-908c-2cadec914471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Innovación</TermName>
          <TermId xmlns="http://schemas.microsoft.com/office/infopath/2007/PartnerControls">b8938139-b904-4afc-b291-607f4970861c</TermId>
        </TermInfo>
      </Terms>
    </o9a68cad074f4578b7ee83cbad64fd25>
    <Evento_x0020_fecha_x0020_CIER xmlns="a516f857-f725-4bc6-908c-2cadec914471">2019-08-23T03:00:00+00:00</Evento_x0020_fecha_x0020_CIER>
    <Evento_x0020_Link_x0020_CIER xmlns="a516f857-f725-4bc6-908c-2cadec914471">
      <Url>https://www.cier.org/es-uy/Paginas/redes-y-ciudades-inteligentes-.aspx</Url>
      <Description>https://www.cier.org/es-uy/Paginas/redes-y-ciudades-inteligentes-.aspx</Description>
    </Evento_x0020_Link_x0020_CIER>
    <ec299561128941688612ac6422c16d9e xmlns="a516f857-f725-4bc6-908c-2cadec914471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AREA CORPORATIVA</TermName>
          <TermId xmlns="http://schemas.microsoft.com/office/infopath/2007/PartnerControls">d1118ec0-3bdd-4801-9a52-9a31913e4526</TermId>
        </TermInfo>
      </Terms>
    </ec299561128941688612ac6422c16d9e>
    <Origen_x0020_editorial_x0020_CIER xmlns="a516f857-f725-4bc6-908c-2cadec914471">CIER</Origen_x0020_editorial_x0020_CIER>
    <p6fce760650a4778a1ac03a5f3401268 xmlns="a516f857-f725-4bc6-908c-2cadec914471">
      <Terms xmlns="http://schemas.microsoft.com/office/infopath/2007/PartnerControls">
        <TermInfo xmlns="http://schemas.microsoft.com/office/infopath/2007/PartnerControls">
          <TermName xmlns="http://schemas.microsoft.com/office/infopath/2007/PartnerControls">Brasil</TermName>
          <TermId xmlns="http://schemas.microsoft.com/office/infopath/2007/PartnerControls">8dfc9bd3-5809-424a-a052-ca4772fc3728</TermId>
        </TermInfo>
      </Terms>
    </p6fce760650a4778a1ac03a5f3401268>
    <g277b0d3dda74f0b84c350bdeb72b2f5 xmlns="a516f857-f725-4bc6-908c-2cadec914471">
      <Terms xmlns="http://schemas.microsoft.com/office/infopath/2007/PartnerControls"/>
    </g277b0d3dda74f0b84c350bdeb72b2f5>
    <Imagen_x0020_Presentacion_x0020_CIER xmlns="a516f857-f725-4bc6-908c-2cadec914471">
      <Url>http://www.cier.org/es-uy/PublishingImages/Imágenes_documentos_hub/imagen_ponencia2.jpg</Url>
      <Description>http://www.cier.org/es-uy/PublishingImages/Im%C3%A1genes_documentos_hub/imagen_ponencia2.jpg</Description>
    </Imagen_x0020_Presentacion_x0020_CIER>
    <Autores_x0020_personas_x0020_CIER xmlns="a516f857-f725-4bc6-908c-2cadec914471">Shigeaki Omori, Julio</Autores_x0020_personas_x0020_CIER>
    <Fecha_x0020_ingreso_x0020_documento_x0020_CIER xmlns="a516f857-f725-4bc6-908c-2cadec914471">2019-11-04T02:00:00+00:00</Fecha_x0020_ingreso_x0020_documento_x0020_CIER>
    <Precio_x0020_CIER xmlns="a516f857-f725-4bc6-908c-2cadec914471">0</Precio_x0020_CIER>
    <Tipo_x0020_documento_x0020_CIER xmlns="a516f857-f725-4bc6-908c-2cadec914471">Final</Tipo_x0020_documento_x0020_CIER>
    <Fecha_x0020_documento_x0020_CIER xmlns="a516f857-f725-4bc6-908c-2cadec914471">2019-08-23T03:00:00+00:00</Fecha_x0020_documento_x0020_CIER>
    <a8227f18a4104c3a8138066170411a14 xmlns="a516f857-f725-4bc6-908c-2cadec914471">
      <Terms xmlns="http://schemas.microsoft.com/office/infopath/2007/PartnerControls"/>
    </a8227f18a4104c3a8138066170411a14>
    <Caracteristica_x0020_CIER xmlns="a516f857-f725-4bc6-908c-2cadec914471">Ponencia</Caracteristica_x0020_CIER>
    <Evento_x0020_nombre_x0020_CIER xmlns="a516f857-f725-4bc6-908c-2cadec914471">Symposium CIER Redes y Ciudades Inteligentes</Evento_x0020_nombre_x0020_CIER>
  </documentManagement>
</p:properties>
</file>

<file path=customXml/itemProps1.xml><?xml version="1.0" encoding="utf-8"?>
<ds:datastoreItem xmlns:ds="http://schemas.openxmlformats.org/officeDocument/2006/customXml" ds:itemID="{A273C681-F8CB-4376-965E-95E4E6AEAAFD}"/>
</file>

<file path=customXml/itemProps2.xml><?xml version="1.0" encoding="utf-8"?>
<ds:datastoreItem xmlns:ds="http://schemas.openxmlformats.org/officeDocument/2006/customXml" ds:itemID="{0B71A953-F915-43AD-BF92-9C89F210EDC8}"/>
</file>

<file path=customXml/itemProps3.xml><?xml version="1.0" encoding="utf-8"?>
<ds:datastoreItem xmlns:ds="http://schemas.openxmlformats.org/officeDocument/2006/customXml" ds:itemID="{63E696B4-4352-4CFF-98F4-1F78D2F910FF}"/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842</Words>
  <Application>Microsoft Office PowerPoint</Application>
  <PresentationFormat>Presentación en pantalla (16:9)</PresentationFormat>
  <Paragraphs>152</Paragraphs>
  <Slides>47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Tema do Office</vt:lpstr>
      <vt:lpstr>Personalizar design</vt:lpstr>
      <vt:lpstr>1_Personalizar design</vt:lpstr>
      <vt:lpstr>2_Personalizar design</vt:lpstr>
      <vt:lpstr>1_Tema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Regulamentação para VE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Copel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Electrovía Paranaguá y Foz do Iguaçu</dc:title>
  <dc:creator>RODOLFO MICHELIS ABILHOA</dc:creator>
  <cp:lastModifiedBy>Laptop1</cp:lastModifiedBy>
  <cp:revision>95</cp:revision>
  <dcterms:created xsi:type="dcterms:W3CDTF">2019-05-02T17:17:52Z</dcterms:created>
  <dcterms:modified xsi:type="dcterms:W3CDTF">2019-08-23T17:41:48Z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0x010100B041F826BDDF481385B3312C36ED6ED9003A9C9D06DAF54F46871927402CDB931800D184DDCB7FF93C4199E29B511A66F321</vt:lpwstr>
  </property>
  <property fmtid="{D5CDD505-2E9C-101B-9397-08002B2CF9AE}" pid="3" name="VariationsItemGroupID">
    <vt:lpwstr>d91541d1-a5dc-4215-bc8f-c744776ed8fa</vt:lpwstr>
  </property>
  <property fmtid="{D5CDD505-2E9C-101B-9397-08002B2CF9AE}" pid="4" name="Descriptores CIER">
    <vt:lpwstr>1376;#Vehiculos electricos|a988b345-b84f-4568-a534-6d19d3726504</vt:lpwstr>
  </property>
  <property fmtid="{D5CDD505-2E9C-101B-9397-08002B2CF9AE}" pid="6" name="RatedBy">
    <vt:lpwstr/>
  </property>
  <property fmtid="{D5CDD505-2E9C-101B-9397-08002B2CF9AE}" pid="7" name="Plataforma CIER">
    <vt:lpwstr>106;#Innovación|b8938139-b904-4afc-b291-607f4970861c</vt:lpwstr>
  </property>
  <property fmtid="{D5CDD505-2E9C-101B-9397-08002B2CF9AE}" pid="8" name="Pais CIER">
    <vt:lpwstr>27;#Brasil|8dfc9bd3-5809-424a-a052-ca4772fc3728</vt:lpwstr>
  </property>
  <property fmtid="{D5CDD505-2E9C-101B-9397-08002B2CF9AE}" pid="9" name="Subplataforma CIER">
    <vt:lpwstr/>
  </property>
  <property fmtid="{D5CDD505-2E9C-101B-9397-08002B2CF9AE}" pid="11" name="LikedBy">
    <vt:lpwstr/>
  </property>
  <property fmtid="{D5CDD505-2E9C-101B-9397-08002B2CF9AE}" pid="12" name="Negocio del Sector CIER">
    <vt:lpwstr>21;#AREA CORPORATIVA|d1118ec0-3bdd-4801-9a52-9a31913e4526</vt:lpwstr>
  </property>
  <property fmtid="{D5CDD505-2E9C-101B-9397-08002B2CF9AE}" pid="13" name="Subarea de negocio CIER">
    <vt:lpwstr/>
  </property>
  <property fmtid="{D5CDD505-2E9C-101B-9397-08002B2CF9AE}" pid="14" name="Idioma CIER">
    <vt:lpwstr>12;#Portugués|d068bb69-2966-4fc5-82cd-35f4f68ad4e6</vt:lpwstr>
  </property>
  <property fmtid="{D5CDD505-2E9C-101B-9397-08002B2CF9AE}" pid="16" name="Ratings">
    <vt:lpwstr/>
  </property>
</Properties>
</file>